
<file path=[Content_Types].xml><?xml version="1.0" encoding="utf-8"?>
<Types xmlns="http://schemas.openxmlformats.org/package/2006/content-types">
  <Default Extension="mp4" ContentType="video/unknown"/>
  <Default Extension="wmf" ContentType="image/x-wmf"/>
  <Default Extension="png" ContentType="image/pn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slide31.xml" ContentType="application/vnd.openxmlformats-officedocument.presentationml.slide+xml"/>
  <Override PartName="/ppt/slides/slide30.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17.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Layouts/slideLayout71.xml" ContentType="application/vnd.openxmlformats-officedocument.presentationml.slideLayout+xml"/>
  <Override PartName="/ppt/slides/slide21.xml" ContentType="application/vnd.openxmlformats-officedocument.presentationml.slide+xml"/>
  <Override PartName="/ppt/slides/slide7.xml" ContentType="application/vnd.openxmlformats-officedocument.presentationml.slide+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s/slide27.xml" ContentType="application/vnd.openxmlformats-officedocument.presentationml.slide+xml"/>
  <Override PartName="/ppt/slides/slide4.xml" ContentType="application/vnd.openxmlformats-officedocument.presentationml.slide+xml"/>
  <Override PartName="/ppt/slideLayouts/slideLayout66.xml" ContentType="application/vnd.openxmlformats-officedocument.presentationml.slideLayout+xml"/>
  <Override PartName="/ppt/slideLayouts/slideLayout63.xml" ContentType="application/vnd.openxmlformats-officedocument.presentationml.slideLayout+xml"/>
  <Override PartName="/ppt/slideLayouts/slideLayout61.xml" ContentType="application/vnd.openxmlformats-officedocument.presentationml.slideLayout+xml"/>
  <Override PartName="/ppt/slides/slide32.xml" ContentType="application/vnd.openxmlformats-officedocument.presentationml.slide+xml"/>
  <Override PartName="/ppt/slideLayouts/slideLayout60.xml" ContentType="application/vnd.openxmlformats-officedocument.presentationml.slideLayout+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Layouts/slideLayout56.xml" ContentType="application/vnd.openxmlformats-officedocument.presentationml.slideLayout+xml"/>
  <Override PartName="/ppt/slideLayouts/slideLayout52.xml" ContentType="application/vnd.openxmlformats-officedocument.presentationml.slideLayout+xml"/>
  <Override PartName="/ppt/slides/slide23.xml" ContentType="application/vnd.openxmlformats-officedocument.presentationml.slide+xml"/>
  <Override PartName="/ppt/slideLayouts/slideLayout49.xml" ContentType="application/vnd.openxmlformats-officedocument.presentationml.slideLayout+xml"/>
  <Override PartName="/ppt/slides/slide29.xml" ContentType="application/vnd.openxmlformats-officedocument.presentationml.slide+xml"/>
  <Override PartName="/ppt/slideLayouts/slideLayout47.xml" ContentType="application/vnd.openxmlformats-officedocument.presentationml.slideLayout+xml"/>
  <Override PartName="/ppt/slideLayouts/slideLayout57.xml" ContentType="application/vnd.openxmlformats-officedocument.presentationml.slideLayout+xml"/>
  <Override PartName="/ppt/slideLayouts/slideLayout45.xml" ContentType="application/vnd.openxmlformats-officedocument.presentationml.slideLayout+xml"/>
  <Override PartName="/ppt/slideLayouts/slideLayout42.xml" ContentType="application/vnd.openxmlformats-officedocument.presentationml.slideLayout+xml"/>
  <Override PartName="/ppt/slideLayouts/slideLayout46.xml" ContentType="application/vnd.openxmlformats-officedocument.presentationml.slideLayout+xml"/>
  <Override PartName="/ppt/slideLayouts/slideLayout39.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28.xml" ContentType="application/vnd.openxmlformats-officedocument.presentationml.slideLayout+xml"/>
  <Override PartName="/ppt/slideLayouts/slideLayout50.xml" ContentType="application/vnd.openxmlformats-officedocument.presentationml.slideLayout+xml"/>
  <Override PartName="/ppt/slides/slide9.xml" ContentType="application/vnd.openxmlformats-officedocument.presentationml.slide+xml"/>
  <Override PartName="/ppt/slideLayouts/slideLayout27.xml" ContentType="application/vnd.openxmlformats-officedocument.presentationml.slideLayout+xml"/>
  <Override PartName="/ppt/slideLayouts/slideLayout59.xml" ContentType="application/vnd.openxmlformats-officedocument.presentationml.slideLayout+xml"/>
  <Override PartName="/ppt/slides/slide10.xml" ContentType="application/vnd.openxmlformats-officedocument.presentationml.slide+xml"/>
  <Override PartName="/ppt/slideLayouts/slideLayout36.xml" ContentType="application/vnd.openxmlformats-officedocument.presentationml.slideLayout+xml"/>
  <Override PartName="/ppt/notesSlides/notesSlide11.xml" ContentType="application/vnd.openxmlformats-officedocument.presentationml.notesSlide+xml"/>
  <Override PartName="/ppt/slideLayouts/slideLayout26.xml" ContentType="application/vnd.openxmlformats-officedocument.presentationml.slideLayout+xml"/>
  <Override PartName="/ppt/slideLayouts/slideLayout22.xml" ContentType="application/vnd.openxmlformats-officedocument.presentationml.slideLayout+xml"/>
  <Override PartName="/ppt/slideLayouts/slideLayout44.xml" ContentType="application/vnd.openxmlformats-officedocument.presentationml.slideLayout+xml"/>
  <Override PartName="/ppt/slideLayouts/slideLayout48.xml" ContentType="application/vnd.openxmlformats-officedocument.presentationml.slideLayout+xml"/>
  <Override PartName="/ppt/slideLayouts/slideLayout21.xml" ContentType="application/vnd.openxmlformats-officedocument.presentationml.slideLayout+xml"/>
  <Override PartName="/ppt/notesSlides/notesSlide4.xml" ContentType="application/vnd.openxmlformats-officedocument.presentationml.notesSlide+xml"/>
  <Override PartName="/ppt/slideLayouts/slideLayout20.xml" ContentType="application/vnd.openxmlformats-officedocument.presentationml.slideLayout+xml"/>
  <Override PartName="/ppt/slideLayouts/slideLayout41.xml" ContentType="application/vnd.openxmlformats-officedocument.presentationml.slideLayout+xml"/>
  <Override PartName="/ppt/slideLayouts/slideLayout58.xml" ContentType="application/vnd.openxmlformats-officedocument.presentationml.slideLayout+xml"/>
  <Override PartName="/ppt/notesSlides/notesSlide9.xml" ContentType="application/vnd.openxmlformats-officedocument.presentationml.notesSlide+xml"/>
  <Override PartName="/ppt/slideLayouts/slideLayout40.xml" ContentType="application/vnd.openxmlformats-officedocument.presentationml.slideLayout+xml"/>
  <Override PartName="/ppt/slideLayouts/slideLayout62.xml" ContentType="application/vnd.openxmlformats-officedocument.presentationml.slideLayout+xml"/>
  <Override PartName="/ppt/slideLayouts/slideLayout19.xml" ContentType="application/vnd.openxmlformats-officedocument.presentationml.slideLayout+xml"/>
  <Override PartName="/ppt/slideLayouts/slideLayout16.xml" ContentType="application/vnd.openxmlformats-officedocument.presentationml.slideLayout+xml"/>
  <Override PartName="/ppt/slides/slide2.xml" ContentType="application/vnd.openxmlformats-officedocument.presentationml.slide+xml"/>
  <Override PartName="/ppt/slideLayouts/slideLayout14.xml" ContentType="application/vnd.openxmlformats-officedocument.presentationml.slideLayout+xml"/>
  <Override PartName="/ppt/slideLayouts/slideLayout31.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slideMasters/slideMaster5.xml" ContentType="application/vnd.openxmlformats-officedocument.presentationml.slideMaster+xml"/>
  <Override PartName="/ppt/slideLayouts/slideLayout25.xml" ContentType="application/vnd.openxmlformats-officedocument.presentationml.slideLayout+xml"/>
  <Override PartName="/ppt/slideMasters/slideMaster2.xml" ContentType="application/vnd.openxmlformats-officedocument.presentationml.slideMaster+xml"/>
  <Override PartName="/ppt/slideLayouts/slideLayout51.xml" ContentType="application/vnd.openxmlformats-officedocument.presentationml.slideLayout+xml"/>
  <Override PartName="/ppt/slideLayouts/slideLayout65.xml" ContentType="application/vnd.openxmlformats-officedocument.presentationml.slideLayout+xml"/>
  <Override PartName="/ppt/slideLayouts/slideLayout12.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notesMasters/notesMaster1.xml" ContentType="application/vnd.openxmlformats-officedocument.presentationml.notesMaster+xml"/>
  <Override PartName="/ppt/slideLayouts/slideLayout17.xml" ContentType="application/vnd.openxmlformats-officedocument.presentationml.slideLayout+xml"/>
  <Override PartName="/ppt/slides/slide25.xml" ContentType="application/vnd.openxmlformats-officedocument.presentationml.slide+xml"/>
  <Override PartName="/ppt/theme/theme5.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slideMasters/slideMaster6.xml" ContentType="application/vnd.openxmlformats-officedocument.presentationml.slideMaster+xml"/>
  <Override PartName="/ppt/slideLayouts/slideLayout72.xml" ContentType="application/vnd.openxmlformats-officedocument.presentationml.slideLayout+xml"/>
  <Override PartName="/ppt/slideLayouts/slideLayout38.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theme/theme3.xml" ContentType="application/vnd.openxmlformats-officedocument.theme+xml"/>
  <Override PartName="/ppt/slideMasters/slideMaster4.xml" ContentType="application/vnd.openxmlformats-officedocument.presentationml.slideMaster+xml"/>
  <Override PartName="/ppt/slides/slide22.xml" ContentType="application/vnd.openxmlformats-officedocument.presentationml.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54.xml" ContentType="application/vnd.openxmlformats-officedocument.presentationml.slideLayout+xml"/>
  <Override PartName="/ppt/slideMasters/slideMaster1.xml" ContentType="application/vnd.openxmlformats-officedocument.presentationml.slideMaster+xml"/>
  <Override PartName="/ppt/slideLayouts/slideLayout15.xml" ContentType="application/vnd.openxmlformats-officedocument.presentationml.slideLayout+xml"/>
  <Override PartName="/ppt/theme/theme2.xml" ContentType="application/vnd.openxmlformats-officedocument.theme+xml"/>
  <Override PartName="/ppt/theme/theme7.xml" ContentType="application/vnd.openxmlformats-officedocument.theme+xml"/>
  <Override PartName="/ppt/slides/slide24.xml" ContentType="application/vnd.openxmlformats-officedocument.presentationml.slide+xml"/>
  <Override PartName="/ppt/slideLayouts/slideLayout11.xml" ContentType="application/vnd.openxmlformats-officedocument.presentationml.slideLayout+xml"/>
  <Override PartName="/ppt/slideLayouts/slideLayout53.xml" ContentType="application/vnd.openxmlformats-officedocument.presentationml.slideLayout+xml"/>
  <Override PartName="/ppt/tableStyles.xml" ContentType="application/vnd.openxmlformats-officedocument.presentationml.tableStyles+xml"/>
  <Override PartName="/ppt/slideLayouts/slideLayout34.xml" ContentType="application/vnd.openxmlformats-officedocument.presentationml.slideLayout+xml"/>
  <Override PartName="/ppt/slides/slide16.xml" ContentType="application/vnd.openxmlformats-officedocument.presentationml.slide+xml"/>
  <Override PartName="/ppt/slideLayouts/slideLayout43.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s/slide28.xml" ContentType="application/vnd.openxmlformats-officedocument.presentationml.slide+xml"/>
  <Override PartName="/ppt/theme/theme1.xml" ContentType="application/vnd.openxmlformats-officedocument.theme+xml"/>
  <Override PartName="/ppt/slideLayouts/slideLayout68.xml" ContentType="application/vnd.openxmlformats-officedocument.presentationml.slideLayout+xml"/>
  <Override PartName="/ppt/slideLayouts/slideLayout35.xml" ContentType="application/vnd.openxmlformats-officedocument.presentationml.slideLayout+xml"/>
  <Override PartName="/ppt/viewProps.xml" ContentType="application/vnd.openxmlformats-officedocument.presentationml.viewProps+xml"/>
  <Override PartName="/ppt/presProps.xml" ContentType="application/vnd.openxmlformats-officedocument.presentationml.presProps+xml"/>
  <Override PartName="/ppt/slideLayouts/slideLayout55.xml" ContentType="application/vnd.openxmlformats-officedocument.presentationml.slideLayout+xml"/>
  <Override PartName="/ppt/slideLayouts/slideLayout6.xml" ContentType="application/vnd.openxmlformats-officedocument.presentationml.slideLayout+xml"/>
  <Override PartName="/ppt/slideMasters/slideMaster3.xml" ContentType="application/vnd.openxmlformats-officedocument.presentationml.slideMaster+xml"/>
  <Override PartName="/ppt/slideLayouts/slideLayout18.xml" ContentType="application/vnd.openxmlformats-officedocument.presentationml.slideLayout+xml"/>
  <Override PartName="/ppt/presentation.xml" ContentType="application/vnd.openxmlformats-officedocument.presentationml.presentation.main+xml"/>
  <Override PartName="/ppt/slideLayouts/slideLayout7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 id="2147483674" r:id="rId3"/>
    <p:sldMasterId id="2147483687" r:id="rId4"/>
    <p:sldMasterId id="2147483700" r:id="rId5"/>
    <p:sldMasterId id="2147483713" r:id="rId6"/>
  </p:sldMasterIdLst>
  <p:notesMasterIdLst>
    <p:notesMasterId r:id="rId46"/>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Lst>
  <p:sldSz cx="10077450" cy="7562850"/>
  <p:notesSz cx="10077450" cy="756285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theme" Target="theme/theme1.xml"/><Relationship Id="rId8" Type="http://schemas.openxmlformats.org/officeDocument/2006/relationships/theme" Target="theme/theme2.xml"/><Relationship Id="rId9" Type="http://schemas.openxmlformats.org/officeDocument/2006/relationships/theme" Target="theme/theme3.xml"/><Relationship Id="rId10" Type="http://schemas.openxmlformats.org/officeDocument/2006/relationships/theme" Target="theme/theme4.xml"/><Relationship Id="rId11" Type="http://schemas.openxmlformats.org/officeDocument/2006/relationships/theme" Target="theme/theme5.xml"/><Relationship Id="rId12" Type="http://schemas.openxmlformats.org/officeDocument/2006/relationships/theme" Target="theme/theme6.xml"/><Relationship Id="rId13" Type="http://schemas.openxmlformats.org/officeDocument/2006/relationships/theme" Target="theme/theme7.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notesMaster" Target="notesMasters/notesMaster1.xml"/><Relationship Id="rId47" Type="http://schemas.openxmlformats.org/officeDocument/2006/relationships/presProps" Target="presProps.xml" /><Relationship Id="rId48" Type="http://schemas.openxmlformats.org/officeDocument/2006/relationships/tableStyles" Target="tableStyles.xml" /><Relationship Id="rId49"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533520" y="764280"/>
            <a:ext cx="6704640" cy="3771360"/>
          </a:xfrm>
          <a:prstGeom prst="rect">
            <a:avLst/>
          </a:prstGeom>
        </p:spPr>
        <p:txBody>
          <a:bodyPr lIns="0" tIns="0" rIns="0" bIns="0" anchor="ctr">
            <a:noAutofit/>
          </a:bodyPr>
          <a:p>
            <a:pPr algn="ctr">
              <a:defRPr/>
            </a:pPr>
            <a:r>
              <a:rPr lang="en-US" sz="4400" b="0" strike="noStrike" spc="-1">
                <a:latin typeface="Arial"/>
              </a:rPr>
              <a:t>Click to move the slide</a:t>
            </a: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777240" y="4777560"/>
            <a:ext cx="6217560" cy="4525920"/>
          </a:xfrm>
          <a:prstGeom prst="rect">
            <a:avLst/>
          </a:prstGeom>
        </p:spPr>
        <p:txBody>
          <a:bodyPr lIns="0" tIns="0" rIns="0" bIns="0">
            <a:noAutofit/>
          </a:bodyPr>
          <a:p>
            <a:pPr>
              <a:defRPr/>
            </a:pPr>
            <a:r>
              <a:rPr lang="en-US" sz="2000" b="0" strike="noStrike" spc="-1">
                <a:latin typeface="Arial"/>
              </a:rPr>
              <a:t>Click to edit the notes format</a:t>
            </a:r>
            <a:endParaRPr lang="en-US" sz="2000" b="0" strike="noStrike" spc="-1">
              <a:latin typeface="Arial"/>
            </a:endParaRPr>
          </a:p>
        </p:txBody>
      </p:sp>
      <p:sp>
        <p:nvSpPr>
          <p:cNvPr id="6" name="PlaceHolder 3" hidden="0"/>
          <p:cNvSpPr>
            <a:spLocks noGrp="1"/>
          </p:cNvSpPr>
          <p:nvPr isPhoto="0" userDrawn="0">
            <p:ph type="hdr" hasCustomPrompt="0"/>
          </p:nvPr>
        </p:nvSpPr>
        <p:spPr bwMode="auto">
          <a:xfrm>
            <a:off x="0" y="0"/>
            <a:ext cx="3372840" cy="502560"/>
          </a:xfrm>
          <a:prstGeom prst="rect">
            <a:avLst/>
          </a:prstGeom>
        </p:spPr>
        <p:txBody>
          <a:bodyPr lIns="0" tIns="0" rIns="0" bIns="0">
            <a:noAutofit/>
          </a:bodyPr>
          <a:p>
            <a:pPr>
              <a:defRPr/>
            </a:pPr>
            <a:r>
              <a:rPr lang="en-US" sz="1400" b="0" strike="noStrike" spc="-1">
                <a:latin typeface="Times New Roman"/>
              </a:rPr>
              <a:t>&lt;header&gt;</a:t>
            </a:r>
            <a:endParaRPr lang="en-US" sz="1400" b="0" strike="noStrike" spc="-1">
              <a:latin typeface="Times New Roman"/>
            </a:endParaRPr>
          </a:p>
        </p:txBody>
      </p:sp>
      <p:sp>
        <p:nvSpPr>
          <p:cNvPr id="7" name="PlaceHolder 4" hidden="0"/>
          <p:cNvSpPr>
            <a:spLocks noGrp="1"/>
          </p:cNvSpPr>
          <p:nvPr isPhoto="0" userDrawn="0">
            <p:ph type="dt" hasCustomPrompt="0"/>
          </p:nvPr>
        </p:nvSpPr>
        <p:spPr bwMode="auto">
          <a:xfrm>
            <a:off x="4399200" y="0"/>
            <a:ext cx="3372840" cy="502560"/>
          </a:xfrm>
          <a:prstGeom prst="rect">
            <a:avLst/>
          </a:prstGeom>
        </p:spPr>
        <p:txBody>
          <a:bodyPr lIns="0" tIns="0" rIns="0" bIns="0">
            <a:noAutofit/>
          </a:bodyPr>
          <a:p>
            <a:pPr algn="r">
              <a:defRPr/>
            </a:pPr>
            <a:r>
              <a:rPr lang="en-US" sz="1400" b="0" strike="noStrike" spc="-1">
                <a:latin typeface="Times New Roman"/>
              </a:rPr>
              <a:t>&lt;date/time&gt;</a:t>
            </a:r>
            <a:endParaRPr lang="en-US" sz="1400" b="0" strike="noStrike" spc="-1">
              <a:latin typeface="Times New Roman"/>
            </a:endParaRPr>
          </a:p>
        </p:txBody>
      </p:sp>
      <p:sp>
        <p:nvSpPr>
          <p:cNvPr id="8" name="PlaceHolder 5" hidden="0"/>
          <p:cNvSpPr>
            <a:spLocks noGrp="1"/>
          </p:cNvSpPr>
          <p:nvPr isPhoto="0" userDrawn="0">
            <p:ph type="ftr" hasCustomPrompt="0"/>
          </p:nvPr>
        </p:nvSpPr>
        <p:spPr bwMode="auto">
          <a:xfrm>
            <a:off x="0" y="9555480"/>
            <a:ext cx="3372840" cy="502560"/>
          </a:xfrm>
          <a:prstGeom prst="rect">
            <a:avLst/>
          </a:prstGeom>
        </p:spPr>
        <p:txBody>
          <a:bodyPr lIns="0" tIns="0" rIns="0" bIns="0" anchor="b">
            <a:noAutofit/>
          </a:bodyPr>
          <a:p>
            <a:pPr>
              <a:defRPr/>
            </a:pPr>
            <a:r>
              <a:rPr lang="en-US" sz="1400" b="0" strike="noStrike" spc="-1">
                <a:latin typeface="Times New Roman"/>
              </a:rPr>
              <a:t>&lt;footer&gt;</a:t>
            </a:r>
            <a:endParaRPr lang="en-US" sz="1400" b="0" strike="noStrike" spc="-1">
              <a:latin typeface="Times New Roman"/>
            </a:endParaRPr>
          </a:p>
        </p:txBody>
      </p:sp>
      <p:sp>
        <p:nvSpPr>
          <p:cNvPr id="9" name="PlaceHolder 6" hidden="0"/>
          <p:cNvSpPr>
            <a:spLocks noGrp="1"/>
          </p:cNvSpPr>
          <p:nvPr isPhoto="0" userDrawn="0">
            <p:ph type="sldNum" hasCustomPrompt="0"/>
          </p:nvPr>
        </p:nvSpPr>
        <p:spPr bwMode="auto">
          <a:xfrm>
            <a:off x="4399200" y="9555480"/>
            <a:ext cx="3372840" cy="502560"/>
          </a:xfrm>
          <a:prstGeom prst="rect">
            <a:avLst/>
          </a:prstGeom>
        </p:spPr>
        <p:txBody>
          <a:bodyPr lIns="0" tIns="0" rIns="0" bIns="0" anchor="b">
            <a:noAutofit/>
          </a:bodyPr>
          <a:p>
            <a:pPr algn="r">
              <a:defRPr/>
            </a:pPr>
            <a:fld id="{161F8263-6500-4841-8787-AF423A82368D}" type="slidenum">
              <a:rPr lang="en-US" sz="1400" b="0" strike="noStrike" spc="-1">
                <a:latin typeface="Times New Roman"/>
              </a:rPr>
              <a:t/>
            </a:fld>
            <a:endParaRPr lang="en-US" sz="1400" b="0" strike="noStrike" spc="-1">
              <a:latin typeface="Times New Roman"/>
            </a:endParaRPr>
          </a:p>
        </p:txBody>
      </p:sp>
    </p:spTree>
  </p:cSld>
  <p:clrMap accent1="accent1" accent2="accent2" accent3="accent3" accent4="accent4" accent5="accent5" accent6="accent6" bg1="lt1" bg2="lt2" folHlink="folHlink" hlink="hlink" tx1="dk1" tx2="dk2"/>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533520" y="764280"/>
            <a:ext cx="6699240" cy="3765960"/>
          </a:xfrm>
          <a:prstGeom prst="rect">
            <a:avLst/>
          </a:prstGeom>
        </p:spPr>
      </p:sp>
      <p:sp>
        <p:nvSpPr>
          <p:cNvPr id="5" name="PlaceHolder 2" hidden="0"/>
          <p:cNvSpPr>
            <a:spLocks noGrp="1"/>
          </p:cNvSpPr>
          <p:nvPr isPhoto="0" userDrawn="0">
            <p:ph type="body" hasCustomPrompt="0"/>
          </p:nvPr>
        </p:nvSpPr>
        <p:spPr bwMode="auto">
          <a:xfrm>
            <a:off x="777240" y="4777560"/>
            <a:ext cx="6212160" cy="4528080"/>
          </a:xfrm>
          <a:prstGeom prst="rect">
            <a:avLst/>
          </a:prstGeom>
        </p:spPr>
        <p:txBody>
          <a:bodyPr lIns="0" tIns="0" rIns="0" bIns="0">
            <a:noAutofit/>
          </a:bodyPr>
          <a:p>
            <a:pPr marL="216000" indent="-214560">
              <a:lnSpc>
                <a:spcPct val="100000"/>
              </a:lnSpc>
              <a:tabLst>
                <a:tab pos="0" algn="l"/>
              </a:tabLst>
              <a:defRPr/>
            </a:pPr>
            <a:r>
              <a:rPr lang="en-US" sz="1000" b="0" strike="noStrike" spc="-1">
                <a:latin typeface="Arial"/>
              </a:rPr>
              <a:t>Hello </a:t>
            </a:r>
            <a:endParaRPr sz="1000" b="0" strike="noStrike" spc="-1">
              <a:latin typeface="Arial"/>
            </a:endParaRPr>
          </a:p>
          <a:p>
            <a:pPr marL="216000" indent="-214560">
              <a:lnSpc>
                <a:spcPct val="100000"/>
              </a:lnSpc>
              <a:tabLst>
                <a:tab pos="0" algn="l"/>
              </a:tabLst>
              <a:defRPr/>
            </a:pPr>
            <a:endParaRPr sz="1000" b="0" strike="noStrike" spc="-1">
              <a:latin typeface="Arial"/>
            </a:endParaRPr>
          </a:p>
          <a:p>
            <a:pPr marL="216000" indent="-214560">
              <a:lnSpc>
                <a:spcPct val="100000"/>
              </a:lnSpc>
              <a:tabLst>
                <a:tab pos="0" algn="l"/>
              </a:tabLst>
              <a:defRPr/>
            </a:pPr>
            <a:r>
              <a:rPr lang="en-US" sz="1000" b="0" strike="noStrike" spc="-1">
                <a:latin typeface="Arial"/>
              </a:rPr>
              <a:t>Today I want to talk to you about the Ravi Reporter App.  </a:t>
            </a:r>
            <a:endParaRPr sz="1000" b="0" strike="noStrike" spc="-1">
              <a:latin typeface="Arial"/>
            </a:endParaRPr>
          </a:p>
          <a:p>
            <a:pPr marL="216000" indent="-214560">
              <a:lnSpc>
                <a:spcPct val="100000"/>
              </a:lnSpc>
              <a:tabLst>
                <a:tab pos="0" algn="l"/>
              </a:tabLst>
              <a:defRPr/>
            </a:pPr>
            <a:endParaRPr sz="1000" b="0" strike="noStrike" spc="-1">
              <a:latin typeface="Arial"/>
            </a:endParaRPr>
          </a:p>
          <a:p>
            <a:pPr marL="216000" indent="-214560">
              <a:lnSpc>
                <a:spcPct val="100000"/>
              </a:lnSpc>
              <a:tabLst>
                <a:tab pos="0" algn="l"/>
              </a:tabLst>
              <a:defRPr/>
            </a:pPr>
            <a:r>
              <a:rPr lang="en-US" sz="1000" b="0" strike="noStrike" spc="-1">
                <a:latin typeface="Arial"/>
              </a:rPr>
              <a:t>Now this is an app that will allow you to be a superhero …. </a:t>
            </a:r>
            <a:endParaRPr sz="1000" b="0" strike="noStrike" spc="-1">
              <a:latin typeface="Arial"/>
            </a:endParaRPr>
          </a:p>
          <a:p>
            <a:pPr marL="216000" indent="-214560">
              <a:lnSpc>
                <a:spcPct val="100000"/>
              </a:lnSpc>
              <a:tabLst>
                <a:tab pos="0" algn="l"/>
              </a:tabLst>
              <a:defRPr/>
            </a:pPr>
            <a:endParaRPr sz="1000" b="0" strike="noStrike" spc="-1">
              <a:latin typeface="Arial"/>
            </a:endParaRPr>
          </a:p>
          <a:p>
            <a:pPr marL="216000" indent="-214560">
              <a:lnSpc>
                <a:spcPct val="100000"/>
              </a:lnSpc>
              <a:tabLst>
                <a:tab pos="0" algn="l"/>
              </a:tabLst>
              <a:defRPr/>
            </a:pPr>
            <a:endParaRPr sz="1000" b="0" strike="noStrike" spc="-1">
              <a:latin typeface="Arial"/>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It is also very important to do this.  Not only as a personal technical hobby, or as a family need.  </a:t>
            </a:r>
            <a:endParaRPr/>
          </a:p>
          <a:p>
            <a:pPr>
              <a:defRPr/>
            </a:pPr>
            <a:endParaRPr/>
          </a:p>
          <a:p>
            <a:pPr>
              <a:defRPr/>
            </a:pPr>
            <a:r>
              <a:rPr/>
              <a:t>It seems we are heading towards a dangerous scenario.  Because the governments and corporations - according to Professor Harari - know more about me than myself.  When this happens, there is a doomsday scenario because I can be manipulated to do whatever these people want. </a:t>
            </a:r>
            <a:endParaRPr/>
          </a:p>
          <a:p>
            <a:pPr>
              <a:defRPr/>
            </a:pPr>
            <a:endParaRPr/>
          </a:p>
          <a:p>
            <a:pPr>
              <a:defRPr/>
            </a:pPr>
            <a:r>
              <a:rPr/>
              <a:t>But I have good news for Prof Harari  that if we have 100,000 people chipping in $5 each,  then this future will not happen - it will not happen for video.  And once we know how to do it for video, I bet we can do it for anything else that’s important.</a:t>
            </a:r>
            <a:endParaRPr/>
          </a:p>
          <a:p>
            <a:pPr>
              <a:defRPr/>
            </a:pPr>
            <a:endParaRPr/>
          </a:p>
          <a:p>
            <a:pPr>
              <a:defRPr/>
            </a:pP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We would like to thank everyone who has invested and who will invest. </a:t>
            </a:r>
            <a:endParaRPr/>
          </a:p>
          <a:p>
            <a:pPr>
              <a:defRPr/>
            </a:pPr>
            <a:endParaRPr/>
          </a:p>
          <a:p>
            <a:pPr>
              <a:defRPr/>
            </a:pPr>
            <a:r>
              <a:rPr/>
              <a:t>We understand sophisticated issues come out of this.  We give this enormous power in the hand of the user,  and several things come out of it.  But we are not taking that negatively,  and as far as we can tell, all of these issues check out. </a:t>
            </a:r>
            <a:endParaRPr/>
          </a:p>
          <a:p>
            <a:pPr>
              <a:defRPr/>
            </a:pPr>
            <a:endParaRPr/>
          </a:p>
          <a:p>
            <a:pPr>
              <a:defRPr/>
            </a:pPr>
            <a:r>
              <a:rPr/>
              <a:t>Check out in the sense that we understand them and can solve them in a practical usable and socially useful manner.  </a:t>
            </a:r>
            <a:endParaRPr/>
          </a:p>
          <a:p>
            <a:pPr>
              <a:defRPr/>
            </a:pPr>
            <a:endParaRPr/>
          </a:p>
          <a:p>
            <a:pPr>
              <a:defRPr/>
            </a:pPr>
            <a:r>
              <a:rPr/>
              <a:t>Therefore please consider supporting even without going into details - since the details are of interest mostly to the people having expertise in those specific disciplines.</a:t>
            </a:r>
            <a:endParaRPr/>
          </a:p>
          <a:p>
            <a:pPr>
              <a:defRPr/>
            </a:pPr>
            <a:endParaRPr/>
          </a:p>
          <a:p>
            <a:pPr>
              <a:defRPr/>
            </a:pPr>
            <a:r>
              <a:rPr/>
              <a:t>Your support is highly appreciated. </a:t>
            </a:r>
            <a:endParaRPr/>
          </a:p>
          <a:p>
            <a:pPr>
              <a:defRPr/>
            </a:pPr>
            <a:endParaRPr/>
          </a:p>
          <a:p>
            <a:pPr>
              <a:defRPr/>
            </a:pPr>
            <a:r>
              <a:rPr/>
              <a:t>Thank you very much.</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lang="en-US" sz="1000" b="0" i="0" u="none" strike="noStrike" cap="none" spc="0">
                <a:latin typeface="Arial"/>
                <a:ea typeface="Arial"/>
                <a:cs typeface="Arial"/>
              </a:rPr>
              <a:t>https://www.ee.columbia.edu/~dpwe/papers/Wang03-shazam.pdf</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Slide Image Placeholder 1" hidden="0"/>
          <p:cNvSpPr>
            <a:spLocks noChangeAspect="1" noGrp="1" noRot="1"/>
          </p:cNvSpPr>
          <p:nvPr isPhoto="0" userDrawn="0">
            <p:ph type="sldImg" hasCustomPrompt="0"/>
          </p:nvPr>
        </p:nvSpPr>
        <p:spPr bwMode="auto"/>
      </p:sp>
      <p:sp>
        <p:nvSpPr>
          <p:cNvPr id="5" name="Notes Placeholder 2" hidden="0"/>
          <p:cNvSpPr>
            <a:spLocks noGrp="1"/>
          </p:cNvSpPr>
          <p:nvPr isPhoto="0" userDrawn="0">
            <p:ph type="body" idx="1" hasCustomPrompt="0"/>
          </p:nvPr>
        </p:nvSpPr>
        <p:spPr bwMode="auto"/>
        <p:txBody>
          <a:bodyPr/>
          <a:lstStyle/>
          <a:p>
            <a:pPr>
              <a:defRPr/>
            </a:pPr>
            <a:r>
              <a:rPr/>
              <a:t>Firstly the Ravi Reporter app is a video recording app. </a:t>
            </a:r>
            <a:endParaRPr/>
          </a:p>
          <a:p>
            <a:pPr>
              <a:defRPr/>
            </a:pPr>
            <a:endParaRPr/>
          </a:p>
          <a:p>
            <a:pPr>
              <a:defRPr/>
            </a:pPr>
            <a:r>
              <a:rPr/>
              <a:t>In line with the current trend of usable security (signal, firefox, ...) we have usable state of the art security for videos. </a:t>
            </a:r>
            <a:endParaRPr/>
          </a:p>
          <a:p>
            <a:pPr>
              <a:defRPr/>
            </a:pPr>
            <a:endParaRPr/>
          </a:p>
          <a:p>
            <a:pPr>
              <a:defRPr/>
            </a:pPr>
            <a:r>
              <a:rPr/>
              <a:t>The private mode is the default mode.</a:t>
            </a:r>
            <a:endParaRPr/>
          </a:p>
          <a:p>
            <a:pPr>
              <a:defRPr/>
            </a:pPr>
            <a:endParaRPr/>
          </a:p>
          <a:p>
            <a:pPr>
              <a:defRPr/>
            </a:pPr>
            <a:r>
              <a:rPr/>
              <a:t>In standby mode, the app buffers recent video so as to be ready to record “everything from now on plus the last 30 seconds” at any time</a:t>
            </a:r>
            <a:endParaRPr/>
          </a:p>
          <a:p>
            <a:pPr>
              <a:defRPr/>
            </a:pPr>
            <a:endParaRPr/>
          </a:p>
          <a:p>
            <a:pPr>
              <a:defRPr/>
            </a:pPr>
            <a:r>
              <a:rPr/>
              <a:t>In this mode it will be available as a witness to other nearby people doing their recordings</a:t>
            </a:r>
            <a:endParaRPr/>
          </a:p>
        </p:txBody>
      </p:sp>
      <p:sp>
        <p:nvSpPr>
          <p:cNvPr id="6" name="Slide Number Placeholder 3" hidden="0"/>
          <p:cNvSpPr>
            <a:spLocks noGrp="1"/>
          </p:cNvSpPr>
          <p:nvPr isPhoto="0" userDrawn="0">
            <p:ph type="sldNum" sz="quarter" idx="10" hasCustomPrompt="0"/>
          </p:nvPr>
        </p:nvSpPr>
        <p:spPr bwMode="auto"/>
        <p:txBody>
          <a:bodyPr/>
          <a:lstStyle/>
          <a:p>
            <a:pPr>
              <a:defRPr/>
            </a:pPr>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533520" y="764280"/>
            <a:ext cx="6703200" cy="3769920"/>
          </a:xfrm>
          <a:prstGeom prst="rect">
            <a:avLst/>
          </a:prstGeom>
        </p:spPr>
      </p:sp>
      <p:sp>
        <p:nvSpPr>
          <p:cNvPr id="5" name="PlaceHolder 2" hidden="0"/>
          <p:cNvSpPr>
            <a:spLocks noGrp="1"/>
          </p:cNvSpPr>
          <p:nvPr isPhoto="0" userDrawn="0">
            <p:ph type="body" hasCustomPrompt="0"/>
          </p:nvPr>
        </p:nvSpPr>
        <p:spPr bwMode="auto">
          <a:xfrm>
            <a:off x="777240" y="4777560"/>
            <a:ext cx="6216120" cy="4524480"/>
          </a:xfrm>
          <a:prstGeom prst="rect">
            <a:avLst/>
          </a:prstGeom>
        </p:spPr>
        <p:txBody>
          <a:bodyPr lIns="0" tIns="0" rIns="0" bIns="0">
            <a:noAutofit/>
          </a:bodyPr>
          <a:p>
            <a:pPr marL="216000" indent="-214920">
              <a:lnSpc>
                <a:spcPct val="100000"/>
              </a:lnSpc>
              <a:tabLst>
                <a:tab pos="0" algn="l"/>
              </a:tabLst>
              <a:defRPr/>
            </a:pPr>
            <a:r>
              <a:rPr lang="en-US" sz="1000" b="0" strike="noStrike" spc="-1">
                <a:latin typeface="Arial"/>
              </a:rPr>
              <a:t>We live in a world with videos and cell phones.  </a:t>
            </a:r>
            <a:r>
              <a:rPr lang="en-US" sz="1000" b="0" strike="noStrike" spc="-1">
                <a:latin typeface="Arial"/>
              </a:rPr>
              <a:t>And we do not know how much privacy we have</a:t>
            </a:r>
            <a:endParaRPr sz="1000" b="0" strike="noStrike" spc="-1">
              <a:latin typeface="Arial"/>
            </a:endParaRPr>
          </a:p>
          <a:p>
            <a:pPr marL="216000" indent="-214920">
              <a:lnSpc>
                <a:spcPct val="100000"/>
              </a:lnSpc>
              <a:tabLst>
                <a:tab pos="0" algn="l"/>
              </a:tabLst>
              <a:defRPr/>
            </a:pPr>
            <a:endParaRPr sz="1000" b="0" strike="noStrike" spc="-1">
              <a:latin typeface="Arial"/>
            </a:endParaRPr>
          </a:p>
          <a:p>
            <a:pPr marL="216000" indent="-214920">
              <a:lnSpc>
                <a:spcPct val="100000"/>
              </a:lnSpc>
              <a:tabLst>
                <a:tab pos="0" algn="l"/>
              </a:tabLst>
              <a:defRPr/>
            </a:pPr>
            <a:r>
              <a:rPr lang="en-US" sz="1000" b="0" strike="noStrike" spc="-1">
                <a:latin typeface="Arial"/>
              </a:rPr>
              <a:t>Most people record videos on the cell phone and save it in some cloud</a:t>
            </a:r>
            <a:endParaRPr sz="1000" b="0" strike="noStrike" spc="-1">
              <a:latin typeface="Arial"/>
            </a:endParaRPr>
          </a:p>
          <a:p>
            <a:pPr marL="216000" indent="-214920">
              <a:lnSpc>
                <a:spcPct val="100000"/>
              </a:lnSpc>
              <a:tabLst>
                <a:tab pos="0" algn="l"/>
              </a:tabLst>
              <a:defRPr/>
            </a:pPr>
            <a:endParaRPr sz="1000" b="0" strike="noStrike" spc="-1">
              <a:latin typeface="Arial"/>
            </a:endParaRPr>
          </a:p>
          <a:p>
            <a:pPr marL="216000" indent="-214920">
              <a:lnSpc>
                <a:spcPct val="100000"/>
              </a:lnSpc>
              <a:tabLst>
                <a:tab pos="0" algn="l"/>
              </a:tabLst>
              <a:defRPr/>
            </a:pPr>
            <a:r>
              <a:rPr lang="en-US" sz="1000" b="0" strike="noStrike" spc="-1">
                <a:latin typeface="Arial"/>
              </a:rPr>
              <a:t>The interesting thing to note is that the general concept of privacy may not apply to such digital assets – or at least there are doubts and concerns as noted in the right margin - as to how much it applies or should apply ...</a:t>
            </a:r>
            <a:endParaRPr sz="1000" b="0" strike="noStrike" spc="-1">
              <a:latin typeface="Arial"/>
            </a:endParaRPr>
          </a:p>
          <a:p>
            <a:pPr marL="216000" indent="-214920">
              <a:lnSpc>
                <a:spcPct val="100000"/>
              </a:lnSpc>
              <a:tabLst>
                <a:tab pos="0" algn="l"/>
              </a:tabLst>
              <a:defRPr/>
            </a:pPr>
            <a:endParaRPr sz="1000" b="0" strike="noStrike" spc="-1">
              <a:latin typeface="Arial"/>
            </a:endParaRPr>
          </a:p>
          <a:p>
            <a:pPr marL="216000" indent="-214920">
              <a:lnSpc>
                <a:spcPct val="100000"/>
              </a:lnSpc>
              <a:tabLst>
                <a:tab pos="0" algn="l"/>
              </a:tabLst>
              <a:defRPr/>
            </a:pPr>
            <a:r>
              <a:rPr lang="en-US" sz="1000" b="0" strike="noStrike" spc="-1">
                <a:latin typeface="Arial"/>
              </a:rPr>
              <a:t>This is not a healthy situation for our society</a:t>
            </a:r>
            <a:endParaRPr sz="1000" b="0" strike="noStrike" spc="-1">
              <a:latin typeface="Arial"/>
            </a:endParaRPr>
          </a:p>
          <a:p>
            <a:pPr marL="216000" indent="-214920">
              <a:lnSpc>
                <a:spcPct val="100000"/>
              </a:lnSpc>
              <a:tabLst>
                <a:tab pos="0" algn="l"/>
              </a:tabLst>
              <a:defRPr/>
            </a:pPr>
            <a:endParaRPr sz="1200" b="0" strike="noStrike" spc="-1">
              <a:latin typeface="Arial"/>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4160" cy="3770280"/>
          </a:xfrm>
          <a:prstGeom prst="rect">
            <a:avLst/>
          </a:prstGeom>
        </p:spPr>
      </p:sp>
      <p:sp>
        <p:nvSpPr>
          <p:cNvPr id="5" name="PlaceHolder 2" hidden="0"/>
          <p:cNvSpPr>
            <a:spLocks noGrp="1"/>
          </p:cNvSpPr>
          <p:nvPr isPhoto="0" userDrawn="0">
            <p:ph type="body" hasCustomPrompt="0"/>
          </p:nvPr>
        </p:nvSpPr>
        <p:spPr bwMode="auto">
          <a:xfrm>
            <a:off x="777240" y="4705560"/>
            <a:ext cx="6216480" cy="5099039"/>
          </a:xfrm>
          <a:prstGeom prst="rect">
            <a:avLst/>
          </a:prstGeom>
        </p:spPr>
        <p:txBody>
          <a:bodyPr lIns="0" tIns="0" rIns="0" bIns="0">
            <a:noAutofit/>
          </a:bodyPr>
          <a:p>
            <a:pPr marL="216000" indent="-215280">
              <a:lnSpc>
                <a:spcPct val="100000"/>
              </a:lnSpc>
              <a:tabLst>
                <a:tab pos="0" algn="l"/>
              </a:tabLst>
              <a:defRPr/>
            </a:pPr>
            <a:r>
              <a:rPr lang="en-US" sz="1000" b="0" strike="noStrike" spc="-1">
                <a:latin typeface="Arial"/>
              </a:rPr>
              <a:t>The social contract is that I save my videos on the cloud – but – I am not sure who can watch it … This is broken</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Companies dont have much interest in clarifying whats private and whats not.  Users are also quite busy and keep agreeing to whatever “privacy” policy the company wants them to agree to … </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Similarly when I delete – there is no assurance.  However there is a long history of leaks where what was “deleted” was later leaked … </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Which is why poet Mirza Ghalib comes to mind – he knows the lover’s promise is false but he pretends to believe – Just like we pretend with the tech giants we will get privacy/control/no lockin/etc …. (just because we love them).</a:t>
            </a:r>
            <a:endParaRPr sz="1000" b="0" strike="noStrike" spc="-1">
              <a:latin typeface="Arial"/>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4160" cy="3770280"/>
          </a:xfrm>
          <a:prstGeom prst="rect">
            <a:avLst/>
          </a:prstGeom>
        </p:spPr>
      </p:sp>
      <p:sp>
        <p:nvSpPr>
          <p:cNvPr id="5" name="PlaceHolder 2" hidden="0"/>
          <p:cNvSpPr>
            <a:spLocks noGrp="1"/>
          </p:cNvSpPr>
          <p:nvPr isPhoto="0" userDrawn="0">
            <p:ph type="body" hasCustomPrompt="0"/>
          </p:nvPr>
        </p:nvSpPr>
        <p:spPr bwMode="auto">
          <a:xfrm>
            <a:off x="777240" y="4777560"/>
            <a:ext cx="6216480" cy="4524840"/>
          </a:xfrm>
          <a:prstGeom prst="rect">
            <a:avLst/>
          </a:prstGeom>
        </p:spPr>
        <p:txBody>
          <a:bodyPr lIns="0" tIns="0" rIns="0" bIns="0">
            <a:noAutofit/>
          </a:bodyPr>
          <a:p>
            <a:pPr marL="216000" indent="-215280">
              <a:lnSpc>
                <a:spcPct val="100000"/>
              </a:lnSpc>
              <a:tabLst>
                <a:tab pos="0" algn="l"/>
              </a:tabLst>
              <a:defRPr/>
            </a:pPr>
            <a:r>
              <a:rPr lang="en-US" sz="1000" b="0" strike="noStrike" spc="-1">
                <a:latin typeface="Arial"/>
              </a:rPr>
              <a:t>Therefore we propose a new contract</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We will take the </a:t>
            </a:r>
            <a:r>
              <a:rPr lang="en-US" sz="1000" b="0" u="sng" strike="noStrike" spc="-1">
                <a:latin typeface="Arial"/>
              </a:rPr>
              <a:t>open source approach</a:t>
            </a:r>
            <a:r>
              <a:rPr lang="en-US" sz="1000" b="0" strike="noStrike" spc="-1">
                <a:latin typeface="Arial"/>
              </a:rPr>
              <a:t>, which is also taken by Linux and Wikipedia</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Any assurance will be verifiable.  When faults will be found they will be fixed.  The process will be transparent to any one on earth </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Using this approach we want to build the video recording app which we are crowdfunding</a:t>
            </a:r>
            <a:endParaRPr sz="1000" b="0" strike="noStrike" spc="-1">
              <a:latin typeface="Arial"/>
            </a:endParaRPr>
          </a:p>
          <a:p>
            <a:pPr marL="216000" indent="-215280">
              <a:lnSpc>
                <a:spcPct val="100000"/>
              </a:lnSpc>
              <a:tabLst>
                <a:tab pos="0" algn="l"/>
              </a:tabLst>
              <a:defRPr/>
            </a:pPr>
            <a:endParaRPr sz="1000" b="0" strike="noStrike" spc="-1">
              <a:latin typeface="Arial"/>
            </a:endParaRPr>
          </a:p>
          <a:p>
            <a:pPr marL="216000" indent="-215280">
              <a:lnSpc>
                <a:spcPct val="100000"/>
              </a:lnSpc>
              <a:tabLst>
                <a:tab pos="0" algn="l"/>
              </a:tabLst>
              <a:defRPr/>
            </a:pPr>
            <a:r>
              <a:rPr lang="en-US" sz="1000" b="0" strike="noStrike" spc="-1">
                <a:latin typeface="Arial"/>
              </a:rPr>
              <a:t>We want to give best privacy and protection to simple users plus the app doesnt stalk them or their data. Nor would it try to lock you in.</a:t>
            </a:r>
            <a:endParaRPr sz="1000" b="0" strike="noStrike" spc="-1">
              <a:latin typeface="Arial"/>
            </a:endParaRPr>
          </a:p>
          <a:p>
            <a:pPr marL="216000" indent="-215280">
              <a:lnSpc>
                <a:spcPct val="100000"/>
              </a:lnSpc>
              <a:tabLst>
                <a:tab pos="0" algn="l"/>
              </a:tabLst>
              <a:defRPr/>
            </a:pPr>
            <a:endParaRPr sz="1200" b="0" strike="noStrike" spc="-1">
              <a:latin typeface="Arial"/>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54320" y="640080"/>
            <a:ext cx="5024880" cy="3771000"/>
          </a:xfrm>
          <a:prstGeom prst="rect">
            <a:avLst/>
          </a:prstGeom>
        </p:spPr>
      </p:sp>
      <p:sp>
        <p:nvSpPr>
          <p:cNvPr id="5" name="PlaceHolder 2" hidden="0"/>
          <p:cNvSpPr>
            <a:spLocks noGrp="1"/>
          </p:cNvSpPr>
          <p:nvPr isPhoto="0" userDrawn="0">
            <p:ph type="body" hasCustomPrompt="0"/>
          </p:nvPr>
        </p:nvSpPr>
        <p:spPr bwMode="auto">
          <a:xfrm>
            <a:off x="365760" y="4777560"/>
            <a:ext cx="7131960" cy="4366080"/>
          </a:xfrm>
          <a:prstGeom prst="rect">
            <a:avLst/>
          </a:prstGeom>
        </p:spPr>
        <p:txBody>
          <a:bodyPr lIns="0" tIns="0" rIns="0" bIns="0">
            <a:noAutofit/>
          </a:bodyPr>
          <a:p>
            <a:pPr marL="216000" indent="-216000">
              <a:lnSpc>
                <a:spcPct val="100000"/>
              </a:lnSpc>
              <a:defRPr/>
            </a:pPr>
            <a:r>
              <a:rPr lang="en-US" sz="1000" b="0" strike="noStrike" spc="-1">
                <a:latin typeface="Arial"/>
              </a:rPr>
              <a:t>If we follow the new contract – what does the privacy buy us?  Freedom … to do what we please within the privacy of our own home</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Notice that although its our own home, our own phone, and our own video, yet we do not have full freedom because we do not have privacy.  </a:t>
            </a:r>
            <a:r>
              <a:rPr lang="en-US" sz="1000" b="0" strike="noStrike" spc="-1">
                <a:latin typeface="Arial"/>
              </a:rPr>
              <a:t>But if we DID have full privacy, we may have new applications.  </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I could drive with the camera, (knowing the app is respecting my privacy), and when there is an accident,  I will ask the app to upload the video which I will later produce in court as evidence.  </a:t>
            </a:r>
            <a:r>
              <a:rPr lang="en-US" sz="1000" b="0" strike="noStrike" spc="-1">
                <a:latin typeface="Arial"/>
              </a:rPr>
              <a:t>People will do this diligently only if they were completely sure that no one will gain access to the recording without their (</a:t>
            </a:r>
            <a:r>
              <a:rPr lang="en-US" sz="1000" b="0" i="0" u="none" strike="noStrike" cap="none" spc="0">
                <a:latin typeface="Arial"/>
                <a:ea typeface="Arial"/>
                <a:cs typeface="Arial"/>
              </a:rPr>
              <a:t>informed active</a:t>
            </a:r>
            <a:r>
              <a:rPr lang="en-US" sz="1000" b="0" strike="noStrike" spc="0">
                <a:latin typeface="Arial"/>
              </a:rPr>
              <a:t>) consent.  </a:t>
            </a:r>
            <a:r>
              <a:rPr lang="en-US" sz="1000" b="0" strike="noStrike" spc="-1">
                <a:latin typeface="Arial"/>
              </a:rPr>
              <a:t>This works just like traditional evidence.  Even if one person tries to hide their bad actions,  others can become witnesses …. </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Having privacy gives this better world where we can feel empowered to take full advantage of things that belong to us (the cell phone,  the video).  </a:t>
            </a:r>
            <a:r>
              <a:rPr lang="en-US" sz="1000" b="0" strike="noStrike" spc="-1">
                <a:latin typeface="Arial"/>
              </a:rPr>
              <a:t>This is not the only use case, there are many others.</a:t>
            </a:r>
            <a:endParaRPr sz="1000" b="0" strike="noStrike" spc="-1">
              <a:latin typeface="Arial"/>
            </a:endParaRPr>
          </a:p>
          <a:p>
            <a:pPr marL="216000" indent="-216000">
              <a:lnSpc>
                <a:spcPct val="100000"/>
              </a:lnSpc>
              <a:defRPr/>
            </a:pPr>
            <a:endParaRPr sz="1000" b="0" strike="noStrike" spc="-1">
              <a:latin typeface="Arial"/>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5240" cy="3771360"/>
          </a:xfrm>
          <a:prstGeom prst="rect">
            <a:avLst/>
          </a:prstGeom>
        </p:spPr>
      </p:sp>
      <p:sp>
        <p:nvSpPr>
          <p:cNvPr id="5" name="PlaceHolder 2" hidden="0"/>
          <p:cNvSpPr>
            <a:spLocks noGrp="1"/>
          </p:cNvSpPr>
          <p:nvPr isPhoto="0" userDrawn="0">
            <p:ph type="body" hasCustomPrompt="0"/>
          </p:nvPr>
        </p:nvSpPr>
        <p:spPr bwMode="auto">
          <a:xfrm>
            <a:off x="777240" y="4777560"/>
            <a:ext cx="6217560" cy="4525920"/>
          </a:xfrm>
          <a:prstGeom prst="rect">
            <a:avLst/>
          </a:prstGeom>
        </p:spPr>
        <p:txBody>
          <a:bodyPr lIns="0" tIns="0" rIns="0" bIns="0">
            <a:noAutofit/>
          </a:bodyPr>
          <a:p>
            <a:pPr>
              <a:defRPr/>
            </a:pPr>
            <a:endParaRPr sz="1000" b="0" strike="noStrike" spc="-1">
              <a:latin typeface="Arial"/>
            </a:endParaRPr>
          </a:p>
          <a:p>
            <a:pPr marL="216000" indent="-216000">
              <a:lnSpc>
                <a:spcPct val="100000"/>
              </a:lnSpc>
              <a:defRPr/>
            </a:pPr>
            <a:r>
              <a:rPr lang="en-US" sz="1000" b="0" strike="noStrike" spc="-1">
                <a:latin typeface="Arial"/>
              </a:rPr>
              <a:t>The Ravi Reporter app is essentially a video recorder which provides first class security properties for everyone.  </a:t>
            </a:r>
            <a:r>
              <a:rPr lang="en-US" sz="1000" b="0" strike="noStrike" spc="-1">
                <a:latin typeface="Arial"/>
              </a:rPr>
              <a:t>We want to authenticate the place and time stamp of the (event recorded in the) video.  Many many uses.  </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Our videos are private!  As a user, its my video, and I want to ensure it is stored securely and encrypted – in the best state of the art manner.  A</a:t>
            </a:r>
            <a:r>
              <a:rPr lang="en-US" sz="1000" b="0" strike="noStrike" spc="-1">
                <a:latin typeface="Arial"/>
              </a:rPr>
              <a:t>nd only I, or people I share the video with have access to the key – and therefore the content.  </a:t>
            </a:r>
            <a:r>
              <a:rPr lang="en-US" sz="1000" b="0" strike="noStrike" spc="-1">
                <a:latin typeface="Arial"/>
              </a:rPr>
              <a:t>This should be a property we can verify in open source</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If we store video, there will be a cost.  Typically the power users premium paid users bear the cost of the free-tier light users – we can follow the same basic model</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Finally we have truly anonymous videos (!) – which is a feature we introduce with this app.  Suppose you want to record the video but want to avoid getting caught in the process of recording the video ...</a:t>
            </a:r>
            <a:endParaRPr sz="1000" b="0" strike="noStrike" spc="-1">
              <a:latin typeface="Arial"/>
            </a:endParaRPr>
          </a:p>
          <a:p>
            <a:pPr marL="216000" indent="-216000">
              <a:lnSpc>
                <a:spcPct val="100000"/>
              </a:lnSpc>
              <a:defRPr/>
            </a:pPr>
            <a:endParaRPr sz="1000" b="0" strike="noStrike" spc="-1">
              <a:latin typeface="Arial"/>
            </a:endParaRPr>
          </a:p>
          <a:p>
            <a:pPr marL="216000" indent="-216000">
              <a:lnSpc>
                <a:spcPct val="100000"/>
              </a:lnSpc>
              <a:defRPr/>
            </a:pPr>
            <a:r>
              <a:rPr lang="en-US" sz="1000" b="0" strike="noStrike" spc="-1">
                <a:latin typeface="Arial"/>
              </a:rPr>
              <a:t>The app in the anonymous recording mode will record and upload while pretending that the phone is dead (to the best state of the art).  Even though the user information wont be transmitted, the recording will become available when the user claims it.  This is done using ACR and Blockchain. </a:t>
            </a:r>
            <a:endParaRPr sz="1000" b="0" strike="noStrike" spc="-1">
              <a:latin typeface="Arial"/>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5240" cy="3771360"/>
          </a:xfrm>
          <a:prstGeom prst="rect">
            <a:avLst/>
          </a:prstGeom>
        </p:spPr>
      </p:sp>
      <p:sp>
        <p:nvSpPr>
          <p:cNvPr id="5" name="PlaceHolder 2" hidden="0"/>
          <p:cNvSpPr>
            <a:spLocks noGrp="1"/>
          </p:cNvSpPr>
          <p:nvPr isPhoto="0" userDrawn="0">
            <p:ph type="body" hasCustomPrompt="0"/>
          </p:nvPr>
        </p:nvSpPr>
        <p:spPr bwMode="auto">
          <a:xfrm>
            <a:off x="777240" y="4777560"/>
            <a:ext cx="6217560" cy="4525920"/>
          </a:xfrm>
          <a:prstGeom prst="rect">
            <a:avLst/>
          </a:prstGeom>
        </p:spPr>
        <p:txBody>
          <a:bodyPr lIns="0" tIns="0" rIns="0" bIns="0">
            <a:noAutofit/>
          </a:bodyPr>
          <a:p>
            <a:pPr>
              <a:defRPr/>
            </a:pPr>
            <a:r>
              <a:rPr/>
              <a:t>We follow the current leaders in sharing and playing videos.  The playing and sharing functionality will likely grow with time as there will be an open source extensible approach allowing users to share and play videos with any of several open source skins and widgets </a:t>
            </a:r>
            <a:endParaRPr/>
          </a:p>
          <a:p>
            <a:pPr>
              <a:defRPr/>
            </a:pPr>
            <a:endParaRPr/>
          </a:p>
          <a:p>
            <a:pPr>
              <a:defRPr/>
            </a:pPr>
            <a:r>
              <a:rPr/>
              <a:t>The open source idea here is identical to the one that some file systems and device drivers were written significantly after Linux was fully operational as a very simple operating system</a:t>
            </a:r>
            <a:endParaRPr/>
          </a:p>
          <a:p>
            <a:pPr>
              <a:defRPr/>
            </a:pPr>
            <a:endParaRPr/>
          </a:p>
          <a:p>
            <a:pPr>
              <a:defRPr/>
            </a:pPr>
            <a:r>
              <a:rPr/>
              <a:t>We will attempt to run the extensions in secure sandbox in the best state of the art manner.  Perhaps eventually we will have an ethical clone of TikTok !</a:t>
            </a:r>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5240" cy="3771360"/>
          </a:xfrm>
          <a:prstGeom prst="rect">
            <a:avLst/>
          </a:prstGeom>
        </p:spPr>
      </p:sp>
      <p:sp>
        <p:nvSpPr>
          <p:cNvPr id="5" name="PlaceHolder 2" hidden="0"/>
          <p:cNvSpPr>
            <a:spLocks noGrp="1"/>
          </p:cNvSpPr>
          <p:nvPr isPhoto="0" userDrawn="0">
            <p:ph type="body" hasCustomPrompt="0"/>
          </p:nvPr>
        </p:nvSpPr>
        <p:spPr bwMode="auto">
          <a:xfrm>
            <a:off x="777240" y="4777560"/>
            <a:ext cx="6217560" cy="4795560"/>
          </a:xfrm>
          <a:prstGeom prst="rect">
            <a:avLst/>
          </a:prstGeom>
        </p:spPr>
        <p:txBody>
          <a:bodyPr lIns="0" tIns="0" rIns="0" bIns="0">
            <a:noAutofit/>
          </a:bodyPr>
          <a:p>
            <a:pPr>
              <a:defRPr/>
            </a:pPr>
            <a:r>
              <a:rPr lang="en-US" sz="1000" b="0" strike="noStrike" spc="-1">
                <a:latin typeface="Arial"/>
              </a:rPr>
              <a:t>This is the campaign for the Ravi Reporter app – which is a video recording app with first class privacy and security “for the user” i.e. no unnecessary  data harvesting, has 0 intentional back doors, is open source and we want to use it ourselves </a:t>
            </a:r>
            <a:endParaRPr sz="1000" b="0" strike="noStrike" spc="-1">
              <a:latin typeface="Arial"/>
            </a:endParaRPr>
          </a:p>
          <a:p>
            <a:pPr>
              <a:defRPr/>
            </a:pPr>
            <a:endParaRPr sz="1000" b="0" strike="noStrike" spc="-1">
              <a:latin typeface="Arial"/>
            </a:endParaRPr>
          </a:p>
          <a:p>
            <a:pPr>
              <a:defRPr/>
            </a:pPr>
            <a:r>
              <a:rPr lang="en-US" sz="1000" b="0" strike="noStrike" spc="-1">
                <a:latin typeface="Arial"/>
              </a:rPr>
              <a:t>Not a big effort. 6 months with 8-10 hackers.  The financial estimate is sketched. Notice we </a:t>
            </a:r>
            <a:r>
              <a:rPr lang="en-US" sz="1000" b="0" strike="noStrike" spc="-1">
                <a:latin typeface="Arial"/>
              </a:rPr>
              <a:t>can do a lot more if there are a lot of anonymous Ravi reporter recordings.  </a:t>
            </a:r>
            <a:endParaRPr sz="1000" b="0" strike="noStrike" spc="-1">
              <a:latin typeface="Arial"/>
            </a:endParaRPr>
          </a:p>
          <a:p>
            <a:pPr>
              <a:defRPr/>
            </a:pPr>
            <a:endParaRPr sz="1000" b="0" strike="noStrike" spc="-1">
              <a:latin typeface="Arial"/>
            </a:endParaRPr>
          </a:p>
          <a:p>
            <a:pPr>
              <a:defRPr/>
            </a:pPr>
            <a:r>
              <a:rPr lang="en-US" sz="1000" b="0" strike="noStrike" spc="-1">
                <a:latin typeface="Arial"/>
              </a:rPr>
              <a:t>We can make a futuristic news platform which is scientifically insulated – in a best effort manner - against bias in a measurable way using the blinding techniques used in drug and vaccine trials</a:t>
            </a:r>
            <a:endParaRPr sz="1000" b="0" strike="noStrike" spc="-1">
              <a:latin typeface="Arial"/>
            </a:endParaRPr>
          </a:p>
          <a:p>
            <a:pPr>
              <a:defRPr/>
            </a:pPr>
            <a:endParaRPr sz="1000" b="0" strike="noStrike" spc="-1">
              <a:latin typeface="Arial"/>
            </a:endParaRPr>
          </a:p>
          <a:p>
            <a:pPr>
              <a:defRPr/>
            </a:pPr>
            <a:r>
              <a:rPr lang="en-US" sz="1000" b="0" strike="noStrike" spc="-1">
                <a:latin typeface="Arial"/>
              </a:rPr>
              <a:t>This real-news platform could make a big dent against fake news </a:t>
            </a:r>
            <a:endParaRPr sz="1000" b="0" strike="noStrike" spc="-1">
              <a:latin typeface="Arial"/>
            </a:endParaRPr>
          </a:p>
          <a:p>
            <a:pPr>
              <a:defRPr/>
            </a:pPr>
            <a:endParaRPr sz="1000" b="0" strike="noStrike" spc="-1">
              <a:latin typeface="Arial"/>
            </a:endParaRPr>
          </a:p>
          <a:p>
            <a:pPr>
              <a:defRPr/>
            </a:pPr>
            <a:r>
              <a:rPr lang="en-US" sz="1000" b="0" strike="noStrike" spc="-1">
                <a:latin typeface="Arial"/>
              </a:rPr>
              <a:t>The campaigns are listed and estimated budget is sketched.  Numbers listed are in 1000s of USD</a:t>
            </a:r>
            <a:endParaRPr sz="1000" b="0" strike="noStrike" spc="-1">
              <a:latin typeface="Arial"/>
            </a:endParaRPr>
          </a:p>
          <a:p>
            <a:pPr>
              <a:defRPr/>
            </a:pPr>
            <a:endParaRPr sz="1000" b="0" strike="noStrike" spc="-1">
              <a:latin typeface="Arial"/>
            </a:endParaRPr>
          </a:p>
          <a:p>
            <a:pPr>
              <a:defRPr/>
            </a:pPr>
            <a:r>
              <a:rPr lang="en-US" sz="1000" b="0" strike="noStrike" spc="-1">
                <a:latin typeface="Arial"/>
              </a:rPr>
              <a:t>We appreciate the support.</a:t>
            </a:r>
            <a:endParaRPr sz="1000" b="0" strike="noStrike" spc="-1">
              <a:latin typeface="Arial"/>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ldImg" hasCustomPrompt="0"/>
          </p:nvPr>
        </p:nvSpPr>
        <p:spPr bwMode="auto">
          <a:xfrm>
            <a:off x="1373400" y="764280"/>
            <a:ext cx="5025240" cy="3771360"/>
          </a:xfrm>
          <a:prstGeom prst="rect">
            <a:avLst/>
          </a:prstGeom>
        </p:spPr>
      </p:sp>
      <p:sp>
        <p:nvSpPr>
          <p:cNvPr id="5" name="PlaceHolder 2" hidden="0"/>
          <p:cNvSpPr>
            <a:spLocks noGrp="1"/>
          </p:cNvSpPr>
          <p:nvPr isPhoto="0" userDrawn="0">
            <p:ph type="body" hasCustomPrompt="0"/>
          </p:nvPr>
        </p:nvSpPr>
        <p:spPr bwMode="auto">
          <a:xfrm>
            <a:off x="777240" y="4777560"/>
            <a:ext cx="6217560" cy="4525920"/>
          </a:xfrm>
          <a:prstGeom prst="rect">
            <a:avLst/>
          </a:prstGeom>
        </p:spPr>
        <p:txBody>
          <a:bodyPr lIns="0" tIns="0" rIns="0" bIns="0">
            <a:noAutofit/>
          </a:bodyPr>
          <a:p>
            <a:pPr>
              <a:defRPr/>
            </a:pPr>
            <a:r>
              <a:rPr lang="en-US" sz="1000" b="0" strike="noStrike" spc="-1">
                <a:latin typeface="Arial"/>
              </a:rPr>
              <a:t>The background story is like this: There was a local social networking app called the Icebraker which we developed around 2012.  The idea here was to be able to scan the bluetooth neighborhood and then associate faces with these locally visible Bluetooth identifiers of the cell phones, thereby allowing complete strangers to connect with each other. </a:t>
            </a:r>
            <a:endParaRPr lang="en-US" sz="1000" b="0" strike="noStrike" spc="0">
              <a:latin typeface="Arial"/>
            </a:endParaRPr>
          </a:p>
          <a:p>
            <a:pPr>
              <a:defRPr/>
            </a:pPr>
            <a:endParaRPr lang="en-US" sz="1000" b="0" strike="noStrike" spc="0">
              <a:latin typeface="Arial"/>
            </a:endParaRPr>
          </a:p>
          <a:p>
            <a:pPr>
              <a:defRPr/>
            </a:pPr>
            <a:r>
              <a:rPr lang="en-US" sz="1000" b="0" strike="noStrike" spc="0">
                <a:latin typeface="Arial"/>
              </a:rPr>
              <a:t>Lately there was some work we had done trying to create a facts based news social network with anonymous voting and be able to arrive at interesting conclusions.   Part of that work is done, the anonymous voting service part, and if you think in completeness, if lot of people start using the Ravi Reporter app, and we add this technology for anonymous voting, then we would have an authoritative first class news platform also.</a:t>
            </a:r>
            <a:endParaRPr lang="en-US" sz="1000" b="0" strike="noStrike" spc="0">
              <a:latin typeface="Arial"/>
            </a:endParaRPr>
          </a:p>
          <a:p>
            <a:pPr>
              <a:defRPr/>
            </a:pPr>
            <a:endParaRPr lang="en-US" sz="1000" b="0" strike="noStrike" spc="0">
              <a:latin typeface="Arial"/>
            </a:endParaRPr>
          </a:p>
          <a:p>
            <a:pPr>
              <a:defRPr/>
            </a:pPr>
            <a:r>
              <a:rPr lang="en-US" sz="1000" b="0" strike="noStrike" spc="0">
                <a:latin typeface="Arial"/>
              </a:rPr>
              <a:t>Anyway the insight is that people will do a lot more video if we can do privacy right.  Right as in really right.  Smart people can check for themselves that it does what is claimed.  Instead of trusting someone.   And we will get an open source blinded unbiased news platform - almost for free</a:t>
            </a:r>
            <a:endParaRPr lang="en-US" sz="1000" b="0" strike="noStrike" spc="0">
              <a:latin typeface="Arial"/>
            </a:endParaRPr>
          </a:p>
          <a:p>
            <a:pPr>
              <a:defRPr/>
            </a:pPr>
            <a:endParaRPr lang="en-US" sz="1000" b="0" strike="noStrike" spc="0">
              <a:latin typeface="Arial"/>
            </a:endParaRPr>
          </a:p>
          <a:p>
            <a:pPr>
              <a:defRPr/>
            </a:pPr>
            <a:r>
              <a:rPr lang="en-US" sz="1000" b="0" strike="noStrike" spc="0">
                <a:latin typeface="Arial"/>
              </a:rPr>
              <a:t>Further details on each of the above are contained in the following slides.  We will provide any information as needed to clarify the design being described here.  </a:t>
            </a:r>
            <a:r>
              <a:rPr lang="en-US" sz="1000" b="0" strike="noStrike" spc="0">
                <a:latin typeface="Arial"/>
              </a:rPr>
              <a:t>But to make sure this video platform survives against competition which subsidizes its cost by harvesting user data, we want to exit as not for profit.  Just like Wikipedia and Linux are available to anyone on earth for free, why don’t we make private authenticated videos a global public good.   Any one in the world can use it.  </a:t>
            </a:r>
            <a:endParaRPr lang="en-US" sz="1000" b="0" strike="noStrike" spc="0">
              <a:latin typeface="Arial"/>
            </a:endParaRPr>
          </a:p>
          <a:p>
            <a:pPr>
              <a:defRPr/>
            </a:pPr>
            <a:endParaRPr lang="en-US" sz="1000" b="0" strike="noStrike" spc="0">
              <a:latin typeface="Arial"/>
            </a:endParaRPr>
          </a:p>
          <a:p>
            <a:pPr>
              <a:defRPr/>
            </a:pPr>
            <a:r>
              <a:rPr lang="en-US" sz="1000" b="0" strike="noStrike" spc="0">
                <a:latin typeface="Arial"/>
              </a:rPr>
              <a:t>I want to know if my daughter sends me a video from the birthday party, the video vouches for its place time and integrity and thereby the safety of the daughter, and its not saved in a way that anyone else other than me or her can see it.  These are the properties I want.  And perhaps many people on the globe also want it.  And thats why we should build it. </a:t>
            </a:r>
            <a:endParaRPr lang="en-US" sz="1000" b="0" strike="noStrike" spc="0">
              <a:latin typeface="Arial"/>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subTitle" hasCustomPrompt="0"/>
          </p:nvPr>
        </p:nvSpPr>
        <p:spPr bwMode="auto">
          <a:xfrm>
            <a:off x="503640" y="425880"/>
            <a:ext cx="360" cy="774828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503640" y="301320"/>
            <a:ext cx="8198280" cy="3427200"/>
          </a:xfrm>
          <a:prstGeom prst="rect">
            <a:avLst/>
          </a:prstGeom>
        </p:spPr>
        <p:txBody>
          <a:bodyPr lIns="0" tIns="0" rIns="0" bIns="0" anchor="ctr">
            <a:noAutofit/>
          </a:bodyPr>
          <a:p>
            <a:pPr algn="ctr">
              <a:defRPr/>
            </a:pP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36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8" name="PlaceHolder 5"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9" name="PlaceHolder 6"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10" name="PlaceHolder 7" hidden="0"/>
          <p:cNvSpPr>
            <a:spLocks noGrp="1"/>
          </p:cNvSpPr>
          <p:nvPr isPhoto="0" userDrawn="0">
            <p:ph type="body" hasCustomPrompt="0"/>
          </p:nvPr>
        </p:nvSpPr>
        <p:spPr bwMode="auto">
          <a:xfrm>
            <a:off x="50436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51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400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endParaRPr lang="en-US" sz="4400" b="0" strike="noStrike" spc="-1">
              <a:latin typeface="Arial"/>
            </a:endParaRPr>
          </a:p>
        </p:txBody>
      </p:sp>
      <p:sp>
        <p:nvSpPr>
          <p:cNvPr id="5" name="PlaceHolder 2" hidden="0"/>
          <p:cNvSpPr>
            <a:spLocks noGrp="1"/>
          </p:cNvSpPr>
          <p:nvPr isPhoto="0" userDrawn="0">
            <p:ph type="body" hasCustomPrompt="0"/>
          </p:nvPr>
        </p:nvSpPr>
        <p:spPr bwMode="auto">
          <a:xfrm>
            <a:off x="50364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6" name="PlaceHolder 3" hidden="0"/>
          <p:cNvSpPr>
            <a:spLocks noGrp="1"/>
          </p:cNvSpPr>
          <p:nvPr isPhoto="0" userDrawn="0">
            <p:ph type="body" hasCustomPrompt="0"/>
          </p:nvPr>
        </p:nvSpPr>
        <p:spPr bwMode="auto">
          <a:xfrm>
            <a:off x="504000" y="1769400"/>
            <a:ext cx="360" cy="2413800"/>
          </a:xfrm>
          <a:prstGeom prst="rect">
            <a:avLst/>
          </a:prstGeom>
        </p:spPr>
        <p:txBody>
          <a:bodyPr lIns="0" tIns="0" rIns="0" bIns="0">
            <a:normAutofit fontScale="16000"/>
          </a:bodyPr>
          <a:p>
            <a:pPr>
              <a:defRPr/>
            </a:pPr>
            <a:endParaRPr lang="en-US" sz="3200" b="0" strike="noStrike" spc="-1">
              <a:latin typeface="Arial"/>
            </a:endParaRPr>
          </a:p>
        </p:txBody>
      </p:sp>
      <p:sp>
        <p:nvSpPr>
          <p:cNvPr id="7" name="PlaceHolder 4" hidden="0"/>
          <p:cNvSpPr>
            <a:spLocks noGrp="1"/>
          </p:cNvSpPr>
          <p:nvPr isPhoto="0" userDrawn="0">
            <p:ph type="body" hasCustomPrompt="0"/>
          </p:nvPr>
        </p:nvSpPr>
        <p:spPr bwMode="auto">
          <a:xfrm>
            <a:off x="503640" y="4412880"/>
            <a:ext cx="360" cy="2413800"/>
          </a:xfrm>
          <a:prstGeom prst="rect">
            <a:avLst/>
          </a:prstGeom>
        </p:spPr>
        <p:txBody>
          <a:bodyPr lIns="0" tIns="0" rIns="0" bIns="0">
            <a:normAutofit fontScale="16000"/>
          </a:bodyPr>
          <a:p>
            <a:pPr>
              <a:defRPr/>
            </a:pPr>
            <a:endParaRPr lang="en-US" sz="3200" b="0" strike="noStrike" spc="-1">
              <a:latin typeface="Arial"/>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2.png"/><Relationship Id="rId15" Type="http://schemas.openxmlformats.org/officeDocument/2006/relationships/image" Target="../media/image3.png"/></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3.xml"/><Relationship Id="rId14" Type="http://schemas.openxmlformats.org/officeDocument/2006/relationships/image" Target="../media/image4.png"/><Relationship Id="rId15" Type="http://schemas.openxmlformats.org/officeDocument/2006/relationships/image" Target="../media/image5.png"/></Relationships>
</file>

<file path=ppt/slideMasters/_rels/slideMaster4.xml.rels><?xml version="1.0" encoding="UTF-8" standalone="yes"?><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theme" Target="../theme/theme4.xml"/><Relationship Id="rId14" Type="http://schemas.openxmlformats.org/officeDocument/2006/relationships/image" Target="../media/image6.png"/><Relationship Id="rId15" Type="http://schemas.openxmlformats.org/officeDocument/2006/relationships/image" Target="../media/image7.png"/></Relationships>
</file>

<file path=ppt/slideMasters/_rels/slideMaster5.xml.rels><?xml version="1.0" encoding="UTF-8" standalone="yes"?><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9" Type="http://schemas.openxmlformats.org/officeDocument/2006/relationships/slideLayout" Target="../slideLayouts/slideLayout57.xml"/><Relationship Id="rId10" Type="http://schemas.openxmlformats.org/officeDocument/2006/relationships/slideLayout" Target="../slideLayouts/slideLayout58.xml"/><Relationship Id="rId11" Type="http://schemas.openxmlformats.org/officeDocument/2006/relationships/slideLayout" Target="../slideLayouts/slideLayout59.xml"/><Relationship Id="rId12" Type="http://schemas.openxmlformats.org/officeDocument/2006/relationships/slideLayout" Target="../slideLayouts/slideLayout60.xml"/><Relationship Id="rId13" Type="http://schemas.openxmlformats.org/officeDocument/2006/relationships/theme" Target="../theme/theme5.xml"/><Relationship Id="rId14" Type="http://schemas.openxmlformats.org/officeDocument/2006/relationships/image" Target="../media/image8.png"/><Relationship Id="rId15" Type="http://schemas.openxmlformats.org/officeDocument/2006/relationships/image" Target="../media/image9.png"/></Relationships>
</file>

<file path=ppt/slideMasters/_rels/slideMaster6.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theme" Target="../theme/theme6.xml"/><Relationship Id="rId14" Type="http://schemas.openxmlformats.org/officeDocument/2006/relationships/image" Target="../media/image10.png"/><Relationship Id="rId15"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pic>
        <p:nvPicPr>
          <p:cNvPr id="4" name="" descr="" hidden="0"/>
          <p:cNvPicPr/>
          <p:nvPr isPhoto="0" userDrawn="0"/>
        </p:nvPicPr>
        <p:blipFill>
          <a:blip r:embed="rId14"/>
          <a:stretch/>
        </p:blipFill>
        <p:spPr bwMode="auto">
          <a:xfrm>
            <a:off x="487800" y="2243520"/>
            <a:ext cx="9066600" cy="1426680"/>
          </a:xfrm>
          <a:prstGeom prst="rect">
            <a:avLst/>
          </a:prstGeom>
          <a:ln>
            <a:noFill/>
          </a:ln>
        </p:spPr>
      </p:pic>
      <p:sp>
        <p:nvSpPr>
          <p:cNvPr id="5" name="PlaceHolder 1"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6" name="PlaceHolder 2" hidden="0"/>
          <p:cNvSpPr>
            <a:spLocks noGrp="1"/>
          </p:cNvSpPr>
          <p:nvPr isPhoto="0" userDrawn="0">
            <p:ph type="body" hasCustomPrompt="0"/>
          </p:nvPr>
        </p:nvSpPr>
        <p:spPr bwMode="auto">
          <a:xfrm>
            <a:off x="503640" y="1769400"/>
            <a:ext cx="9069120" cy="43858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360" y="-11880"/>
            <a:ext cx="10069560" cy="1203120"/>
          </a:xfrm>
          <a:prstGeom prst="rect">
            <a:avLst/>
          </a:prstGeom>
          <a:noFill/>
          <a:ln>
            <a:noFill/>
          </a:ln>
        </p:spPr>
        <p:style>
          <a:lnRef idx="0"/>
          <a:fillRef idx="0"/>
          <a:effectRef idx="0"/>
          <a:fontRef idx="minor"/>
        </p:style>
      </p:sp>
      <p:pic>
        <p:nvPicPr>
          <p:cNvPr id="5" name="" descr="" hidden="0"/>
          <p:cNvPicPr/>
          <p:nvPr isPhoto="0" userDrawn="0"/>
        </p:nvPicPr>
        <p:blipFill>
          <a:blip r:embed="rId14"/>
          <a:stretch/>
        </p:blipFill>
        <p:spPr bwMode="auto">
          <a:xfrm>
            <a:off x="8719560" y="74880"/>
            <a:ext cx="1029240" cy="1022400"/>
          </a:xfrm>
          <a:prstGeom prst="rect">
            <a:avLst/>
          </a:prstGeom>
          <a:ln>
            <a:noFill/>
          </a:ln>
        </p:spPr>
      </p:pic>
      <p:pic>
        <p:nvPicPr>
          <p:cNvPr id="6" name="" descr="" hidden="0"/>
          <p:cNvPicPr/>
          <p:nvPr isPhoto="0" userDrawn="0"/>
        </p:nvPicPr>
        <p:blipFill>
          <a:blip r:embed="rId15"/>
          <a:stretch/>
        </p:blipFill>
        <p:spPr bwMode="auto">
          <a:xfrm>
            <a:off x="135360" y="6954120"/>
            <a:ext cx="9819720" cy="301680"/>
          </a:xfrm>
          <a:prstGeom prst="rect">
            <a:avLst/>
          </a:prstGeom>
          <a:ln>
            <a:noFill/>
          </a:ln>
        </p:spPr>
      </p:pic>
      <p:sp>
        <p:nvSpPr>
          <p:cNvPr id="7" name="PlaceHolder 2"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8" name="PlaceHolder 3"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2000"/>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
        <p:nvSpPr>
          <p:cNvPr id="9" name="PlaceHolder 4"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2000"/>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360" y="-11880"/>
            <a:ext cx="10069560" cy="1203120"/>
          </a:xfrm>
          <a:prstGeom prst="rect">
            <a:avLst/>
          </a:prstGeom>
          <a:noFill/>
          <a:ln>
            <a:noFill/>
          </a:ln>
        </p:spPr>
        <p:style>
          <a:lnRef idx="0"/>
          <a:fillRef idx="0"/>
          <a:effectRef idx="0"/>
          <a:fontRef idx="minor"/>
        </p:style>
      </p:sp>
      <p:pic>
        <p:nvPicPr>
          <p:cNvPr id="5" name="" descr="" hidden="0"/>
          <p:cNvPicPr/>
          <p:nvPr isPhoto="0" userDrawn="0"/>
        </p:nvPicPr>
        <p:blipFill>
          <a:blip r:embed="rId14"/>
          <a:stretch/>
        </p:blipFill>
        <p:spPr bwMode="auto">
          <a:xfrm>
            <a:off x="8719560" y="74880"/>
            <a:ext cx="1029240" cy="1022400"/>
          </a:xfrm>
          <a:prstGeom prst="rect">
            <a:avLst/>
          </a:prstGeom>
          <a:ln>
            <a:noFill/>
          </a:ln>
        </p:spPr>
      </p:pic>
      <p:pic>
        <p:nvPicPr>
          <p:cNvPr id="6" name="" descr="" hidden="0"/>
          <p:cNvPicPr/>
          <p:nvPr isPhoto="0" userDrawn="0"/>
        </p:nvPicPr>
        <p:blipFill>
          <a:blip r:embed="rId15"/>
          <a:stretch/>
        </p:blipFill>
        <p:spPr bwMode="auto">
          <a:xfrm>
            <a:off x="135360" y="6954120"/>
            <a:ext cx="9819720" cy="301680"/>
          </a:xfrm>
          <a:prstGeom prst="rect">
            <a:avLst/>
          </a:prstGeom>
          <a:ln>
            <a:noFill/>
          </a:ln>
        </p:spPr>
      </p:pic>
      <p:sp>
        <p:nvSpPr>
          <p:cNvPr id="7" name="PlaceHolder 2" hidden="0"/>
          <p:cNvSpPr>
            <a:spLocks noGrp="1"/>
          </p:cNvSpPr>
          <p:nvPr isPhoto="0" userDrawn="0">
            <p:ph type="title" hasCustomPrompt="0"/>
          </p:nvPr>
        </p:nvSpPr>
        <p:spPr bwMode="auto">
          <a:xfrm>
            <a:off x="503640" y="301680"/>
            <a:ext cx="9069120" cy="126252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8" name="PlaceHolder 3" hidden="0"/>
          <p:cNvSpPr>
            <a:spLocks noGrp="1"/>
          </p:cNvSpPr>
          <p:nvPr isPhoto="0" userDrawn="0">
            <p:ph type="body" hasCustomPrompt="0"/>
          </p:nvPr>
        </p:nvSpPr>
        <p:spPr bwMode="auto">
          <a:xfrm>
            <a:off x="503640" y="1769400"/>
            <a:ext cx="9069120" cy="43858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sldMaster>
</file>

<file path=ppt/slideMasters/slideMaster4.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360" y="-11880"/>
            <a:ext cx="10069560" cy="1203120"/>
          </a:xfrm>
          <a:prstGeom prst="rect">
            <a:avLst/>
          </a:prstGeom>
          <a:noFill/>
          <a:ln>
            <a:noFill/>
          </a:ln>
        </p:spPr>
        <p:style>
          <a:lnRef idx="0"/>
          <a:fillRef idx="0"/>
          <a:effectRef idx="0"/>
          <a:fontRef idx="minor"/>
        </p:style>
      </p:sp>
      <p:pic>
        <p:nvPicPr>
          <p:cNvPr id="5" name="" descr="" hidden="0"/>
          <p:cNvPicPr/>
          <p:nvPr isPhoto="0" userDrawn="0"/>
        </p:nvPicPr>
        <p:blipFill>
          <a:blip r:embed="rId14"/>
          <a:stretch/>
        </p:blipFill>
        <p:spPr bwMode="auto">
          <a:xfrm>
            <a:off x="8719560" y="74880"/>
            <a:ext cx="1029240" cy="1022400"/>
          </a:xfrm>
          <a:prstGeom prst="rect">
            <a:avLst/>
          </a:prstGeom>
          <a:ln>
            <a:noFill/>
          </a:ln>
        </p:spPr>
      </p:pic>
      <p:pic>
        <p:nvPicPr>
          <p:cNvPr id="6" name="" descr="" hidden="0"/>
          <p:cNvPicPr/>
          <p:nvPr isPhoto="0" userDrawn="0"/>
        </p:nvPicPr>
        <p:blipFill>
          <a:blip r:embed="rId15"/>
          <a:stretch/>
        </p:blipFill>
        <p:spPr bwMode="auto">
          <a:xfrm>
            <a:off x="135360" y="6954120"/>
            <a:ext cx="9819720" cy="301680"/>
          </a:xfrm>
          <a:prstGeom prst="rect">
            <a:avLst/>
          </a:prstGeom>
          <a:ln>
            <a:noFill/>
          </a:ln>
        </p:spPr>
      </p:pic>
      <p:sp>
        <p:nvSpPr>
          <p:cNvPr id="7" name="PlaceHolder 2" hidden="0"/>
          <p:cNvSpPr>
            <a:spLocks noGrp="1"/>
          </p:cNvSpPr>
          <p:nvPr isPhoto="0" userDrawn="0">
            <p:ph type="title" hasCustomPrompt="0"/>
          </p:nvPr>
        </p:nvSpPr>
        <p:spPr bwMode="auto">
          <a:xfrm>
            <a:off x="503640" y="301680"/>
            <a:ext cx="9069120" cy="126252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8" name="PlaceHolder 3" hidden="0"/>
          <p:cNvSpPr>
            <a:spLocks noGrp="1"/>
          </p:cNvSpPr>
          <p:nvPr isPhoto="0" userDrawn="0">
            <p:ph type="body" hasCustomPrompt="0"/>
          </p:nvPr>
        </p:nvSpPr>
        <p:spPr bwMode="auto">
          <a:xfrm>
            <a:off x="503640" y="1769400"/>
            <a:ext cx="9069120" cy="43858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sldMaster>
</file>

<file path=ppt/slideMasters/slideMaster5.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360" y="-11880"/>
            <a:ext cx="10069560" cy="1203120"/>
          </a:xfrm>
          <a:prstGeom prst="rect">
            <a:avLst/>
          </a:prstGeom>
          <a:noFill/>
          <a:ln>
            <a:noFill/>
          </a:ln>
        </p:spPr>
        <p:style>
          <a:lnRef idx="0"/>
          <a:fillRef idx="0"/>
          <a:effectRef idx="0"/>
          <a:fontRef idx="minor"/>
        </p:style>
      </p:sp>
      <p:pic>
        <p:nvPicPr>
          <p:cNvPr id="5" name="" descr="" hidden="0"/>
          <p:cNvPicPr/>
          <p:nvPr isPhoto="0" userDrawn="0"/>
        </p:nvPicPr>
        <p:blipFill>
          <a:blip r:embed="rId14"/>
          <a:stretch/>
        </p:blipFill>
        <p:spPr bwMode="auto">
          <a:xfrm>
            <a:off x="8719560" y="74880"/>
            <a:ext cx="1029240" cy="1022400"/>
          </a:xfrm>
          <a:prstGeom prst="rect">
            <a:avLst/>
          </a:prstGeom>
          <a:ln>
            <a:noFill/>
          </a:ln>
        </p:spPr>
      </p:pic>
      <p:pic>
        <p:nvPicPr>
          <p:cNvPr id="6" name="" descr="" hidden="0"/>
          <p:cNvPicPr/>
          <p:nvPr isPhoto="0" userDrawn="0"/>
        </p:nvPicPr>
        <p:blipFill>
          <a:blip r:embed="rId15"/>
          <a:stretch/>
        </p:blipFill>
        <p:spPr bwMode="auto">
          <a:xfrm>
            <a:off x="135360" y="6954120"/>
            <a:ext cx="9819720" cy="301680"/>
          </a:xfrm>
          <a:prstGeom prst="rect">
            <a:avLst/>
          </a:prstGeom>
          <a:ln>
            <a:noFill/>
          </a:ln>
        </p:spPr>
      </p:pic>
      <p:sp>
        <p:nvSpPr>
          <p:cNvPr id="7" name="PlaceHolder 2" hidden="0"/>
          <p:cNvSpPr>
            <a:spLocks noGrp="1"/>
          </p:cNvSpPr>
          <p:nvPr isPhoto="0" userDrawn="0">
            <p:ph type="title" hasCustomPrompt="0"/>
          </p:nvPr>
        </p:nvSpPr>
        <p:spPr bwMode="auto">
          <a:xfrm>
            <a:off x="503640" y="301680"/>
            <a:ext cx="9069120" cy="126252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8" name="PlaceHolder 3" hidden="0"/>
          <p:cNvSpPr>
            <a:spLocks noGrp="1"/>
          </p:cNvSpPr>
          <p:nvPr isPhoto="0" userDrawn="0">
            <p:ph type="body" hasCustomPrompt="0"/>
          </p:nvPr>
        </p:nvSpPr>
        <p:spPr bwMode="auto">
          <a:xfrm>
            <a:off x="503640" y="1769400"/>
            <a:ext cx="9069120" cy="43858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sldMaster>
</file>

<file path=ppt/slideMasters/slideMaster6.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360" y="-11880"/>
            <a:ext cx="10069560" cy="1203120"/>
          </a:xfrm>
          <a:prstGeom prst="rect">
            <a:avLst/>
          </a:prstGeom>
          <a:noFill/>
          <a:ln>
            <a:noFill/>
          </a:ln>
        </p:spPr>
        <p:style>
          <a:lnRef idx="0"/>
          <a:fillRef idx="0"/>
          <a:effectRef idx="0"/>
          <a:fontRef idx="minor"/>
        </p:style>
      </p:sp>
      <p:pic>
        <p:nvPicPr>
          <p:cNvPr id="5" name="" descr="" hidden="0"/>
          <p:cNvPicPr/>
          <p:nvPr isPhoto="0" userDrawn="0"/>
        </p:nvPicPr>
        <p:blipFill>
          <a:blip r:embed="rId14"/>
          <a:stretch/>
        </p:blipFill>
        <p:spPr bwMode="auto">
          <a:xfrm>
            <a:off x="8719560" y="74880"/>
            <a:ext cx="1029240" cy="1022400"/>
          </a:xfrm>
          <a:prstGeom prst="rect">
            <a:avLst/>
          </a:prstGeom>
          <a:ln>
            <a:noFill/>
          </a:ln>
        </p:spPr>
      </p:pic>
      <p:pic>
        <p:nvPicPr>
          <p:cNvPr id="6" name="" descr="" hidden="0"/>
          <p:cNvPicPr/>
          <p:nvPr isPhoto="0" userDrawn="0"/>
        </p:nvPicPr>
        <p:blipFill>
          <a:blip r:embed="rId15"/>
          <a:stretch/>
        </p:blipFill>
        <p:spPr bwMode="auto">
          <a:xfrm>
            <a:off x="135360" y="6954120"/>
            <a:ext cx="9819720" cy="301680"/>
          </a:xfrm>
          <a:prstGeom prst="rect">
            <a:avLst/>
          </a:prstGeom>
          <a:ln>
            <a:noFill/>
          </a:ln>
        </p:spPr>
      </p:pic>
      <p:sp>
        <p:nvSpPr>
          <p:cNvPr id="7" name="PlaceHolder 2" hidden="0"/>
          <p:cNvSpPr>
            <a:spLocks noGrp="1"/>
          </p:cNvSpPr>
          <p:nvPr isPhoto="0" userDrawn="0">
            <p:ph type="title" hasCustomPrompt="0"/>
          </p:nvPr>
        </p:nvSpPr>
        <p:spPr bwMode="auto">
          <a:xfrm>
            <a:off x="503640" y="301320"/>
            <a:ext cx="8198280" cy="739080"/>
          </a:xfrm>
          <a:prstGeom prst="rect">
            <a:avLst/>
          </a:prstGeom>
        </p:spPr>
        <p:txBody>
          <a:bodyPr lIns="0" tIns="0" rIns="0" bIns="0" anchor="ctr">
            <a:noAutofit/>
          </a:bodyPr>
          <a:p>
            <a:pPr algn="ctr">
              <a:defRPr/>
            </a:pPr>
            <a:r>
              <a:rPr lang="en-US" sz="4400" b="0" strike="noStrike" spc="-1">
                <a:latin typeface="Arial"/>
              </a:rPr>
              <a:t>Click to edit the title text format</a:t>
            </a:r>
            <a:endParaRPr lang="en-US" sz="4400" b="0" strike="noStrike" spc="-1">
              <a:latin typeface="Arial"/>
            </a:endParaRPr>
          </a:p>
        </p:txBody>
      </p:sp>
      <p:sp>
        <p:nvSpPr>
          <p:cNvPr id="8" name="PlaceHolder 3" hidden="0"/>
          <p:cNvSpPr>
            <a:spLocks noGrp="1"/>
          </p:cNvSpPr>
          <p:nvPr isPhoto="0" userDrawn="0">
            <p:ph type="body" hasCustomPrompt="0"/>
          </p:nvPr>
        </p:nvSpPr>
        <p:spPr bwMode="auto">
          <a:xfrm>
            <a:off x="503640" y="1769400"/>
            <a:ext cx="360" cy="5060880"/>
          </a:xfrm>
          <a:prstGeom prst="rect">
            <a:avLst/>
          </a:prstGeom>
        </p:spPr>
        <p:txBody>
          <a:bodyPr lIns="0" tIns="0" rIns="0" bIns="0">
            <a:normAutofit fontScale="2000"/>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
        <p:nvSpPr>
          <p:cNvPr id="9" name="PlaceHolder 4" hidden="0"/>
          <p:cNvSpPr>
            <a:spLocks noGrp="1"/>
          </p:cNvSpPr>
          <p:nvPr isPhoto="0" userDrawn="0">
            <p:ph type="body" hasCustomPrompt="0"/>
          </p:nvPr>
        </p:nvSpPr>
        <p:spPr bwMode="auto">
          <a:xfrm>
            <a:off x="504000" y="1769400"/>
            <a:ext cx="360" cy="5060880"/>
          </a:xfrm>
          <a:prstGeom prst="rect">
            <a:avLst/>
          </a:prstGeom>
        </p:spPr>
        <p:txBody>
          <a:bodyPr lIns="0" tIns="0" rIns="0" bIns="0">
            <a:normAutofit fontScale="2000"/>
          </a:bodyPr>
          <a:p>
            <a:pPr marL="432000" indent="-324000">
              <a:spcBef>
                <a:spcPts val="1417"/>
              </a:spcBef>
              <a:buClr>
                <a:srgbClr val="000000"/>
              </a:buClr>
              <a:buSzPct val="45000"/>
              <a:buFont typeface="Wingdings"/>
              <a:buChar char=""/>
              <a:defRPr/>
            </a:pPr>
            <a:r>
              <a:rPr lang="en-US" sz="3200" b="0" strike="noStrike" spc="-1">
                <a:latin typeface="Arial"/>
              </a:rPr>
              <a:t>Click to edit the outline text format</a:t>
            </a:r>
            <a:endParaRPr lang="en-US" sz="3200" b="0" strike="noStrike" spc="-1">
              <a:latin typeface="Arial"/>
            </a:endParaRPr>
          </a:p>
          <a:p>
            <a:pPr marL="864000" lvl="1" indent="-324000">
              <a:spcBef>
                <a:spcPts val="1134"/>
              </a:spcBef>
              <a:buClr>
                <a:srgbClr val="000000"/>
              </a:buClr>
              <a:buSzPct val="75000"/>
              <a:buFont typeface="Symbol"/>
              <a:buChar char=""/>
              <a:defRPr/>
            </a:pPr>
            <a:r>
              <a:rPr lang="en-US" sz="2800" b="0" strike="noStrike" spc="-1">
                <a:latin typeface="Arial"/>
              </a:rPr>
              <a:t>Second Outline Level</a:t>
            </a:r>
            <a:endParaRPr lang="en-US" sz="2800" b="0" strike="noStrike" spc="-1">
              <a:latin typeface="Arial"/>
            </a:endParaRPr>
          </a:p>
          <a:p>
            <a:pPr marL="1296000" lvl="2" indent="-288000">
              <a:spcBef>
                <a:spcPts val="850"/>
              </a:spcBef>
              <a:buClr>
                <a:srgbClr val="000000"/>
              </a:buClr>
              <a:buSzPct val="45000"/>
              <a:buFont typeface="Wingdings"/>
              <a:buChar char=""/>
              <a:defRPr/>
            </a:pPr>
            <a:r>
              <a:rPr lang="en-US" sz="2400" b="0" strike="noStrike" spc="-1">
                <a:latin typeface="Arial"/>
              </a:rPr>
              <a:t>Third Outline Level</a:t>
            </a:r>
            <a:endParaRPr lang="en-US" sz="2400" b="0" strike="noStrike" spc="-1">
              <a:latin typeface="Arial"/>
            </a:endParaRPr>
          </a:p>
          <a:p>
            <a:pPr marL="1728000" lvl="3" indent="-216000">
              <a:spcBef>
                <a:spcPts val="567"/>
              </a:spcBef>
              <a:buClr>
                <a:srgbClr val="000000"/>
              </a:buClr>
              <a:buSzPct val="75000"/>
              <a:buFont typeface="Symbol"/>
              <a:buChar char=""/>
              <a:defRPr/>
            </a:pPr>
            <a:r>
              <a:rPr lang="en-US" sz="2000" b="0" strike="noStrike" spc="-1">
                <a:latin typeface="Arial"/>
              </a:rPr>
              <a:t>Fourth Outline Level</a:t>
            </a:r>
            <a:endParaRPr lang="en-US" sz="2000" b="0" strike="noStrike" spc="-1">
              <a:latin typeface="Arial"/>
            </a:endParaRPr>
          </a:p>
          <a:p>
            <a:pPr marL="2160000" lvl="4" indent="-216000">
              <a:spcBef>
                <a:spcPts val="283"/>
              </a:spcBef>
              <a:buClr>
                <a:srgbClr val="000000"/>
              </a:buClr>
              <a:buSzPct val="45000"/>
              <a:buFont typeface="Wingdings"/>
              <a:buChar char=""/>
              <a:defRPr/>
            </a:pPr>
            <a:r>
              <a:rPr lang="en-US" sz="2000" b="0" strike="noStrike" spc="-1">
                <a:latin typeface="Arial"/>
              </a:rPr>
              <a:t>Fifth Outline Level</a:t>
            </a:r>
            <a:endParaRPr lang="en-US" sz="2000" b="0" strike="noStrike" spc="-1">
              <a:latin typeface="Arial"/>
            </a:endParaRPr>
          </a:p>
          <a:p>
            <a:pPr marL="2592000" lvl="5" indent="-216000">
              <a:spcBef>
                <a:spcPts val="283"/>
              </a:spcBef>
              <a:buClr>
                <a:srgbClr val="000000"/>
              </a:buClr>
              <a:buSzPct val="45000"/>
              <a:buFont typeface="Wingdings"/>
              <a:buChar char=""/>
              <a:defRPr/>
            </a:pPr>
            <a:r>
              <a:rPr lang="en-US" sz="2000" b="0" strike="noStrike" spc="-1">
                <a:latin typeface="Arial"/>
              </a:rPr>
              <a:t>Sixth Outline Level</a:t>
            </a:r>
            <a:endParaRPr lang="en-US" sz="2000" b="0" strike="noStrike" spc="-1">
              <a:latin typeface="Arial"/>
            </a:endParaRPr>
          </a:p>
          <a:p>
            <a:pPr marL="3024000" lvl="6" indent="-216000">
              <a:spcBef>
                <a:spcPts val="283"/>
              </a:spcBef>
              <a:buClr>
                <a:srgbClr val="000000"/>
              </a:buClr>
              <a:buSzPct val="45000"/>
              <a:buFont typeface="Wingdings"/>
              <a:buChar char=""/>
              <a:defRPr/>
            </a:pPr>
            <a:r>
              <a:rPr lang="en-US" sz="2000" b="0" strike="noStrike" spc="-1">
                <a:latin typeface="Arial"/>
              </a:rPr>
              <a:t>Seventh Outline Level</a:t>
            </a:r>
            <a:endParaRPr lang="en-US" sz="2000" b="0" strike="noStrike" spc="-1">
              <a:latin typeface="Arial"/>
            </a:endParaRPr>
          </a:p>
        </p:txBody>
      </p:sp>
    </p:spTree>
  </p:cSld>
  <p:clrMap accent1="accent1" accent2="accent2" accent3="accent3" accent4="accent4" accent5="accent5" accent6="accent6" bg1="lt1" bg2="lt2" folHlink="folHlink" hlink="hlink" tx1="dk1" tx2="dk2"/>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s://fundrazr.com/RaviReporter"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7.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hyperlink" Target="https://en.wikipedia.org/wiki/Automatic_content_recognition" TargetMode="Externa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s://en.wikipedia.org/wiki/Ethereum" TargetMode="External"/><Relationship Id="rId3" Type="http://schemas.openxmlformats.org/officeDocument/2006/relationships/image" Target="../media/image3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image" Target="../media/image3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4.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0.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hyperlink" Target="https://fundrazr.com/RaviReporter" TargetMode="External"/><Relationship Id="rId3" Type="http://schemas.openxmlformats.org/officeDocument/2006/relationships/hyperlink" Target="https://www.facebook.com/vpathak000" TargetMode="External"/><Relationship Id="rId4" Type="http://schemas.openxmlformats.org/officeDocument/2006/relationships/image" Target="../media/image4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image" Target="../media/image46.png"/><Relationship Id="rId3" Type="http://schemas.microsoft.com/office/2007/relationships/media" Target="../media/media1.mp4"/><Relationship Id="rId4" Type="http://schemas.openxmlformats.org/officeDocument/2006/relationships/video" Target="../media/media1.mp4" /></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2147400"/>
            <a:ext cx="7889760" cy="125604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FF6600"/>
                </a:solidFill>
                <a:latin typeface="Arial"/>
                <a:ea typeface="DejaVu Sans"/>
                <a:highlight>
                  <a:srgbClr val="FFFFFF"/>
                </a:highlight>
              </a:rPr>
              <a:t>Ravi Reporter</a:t>
            </a:r>
            <a:endParaRPr lang="en-US" sz="4400" b="0" strike="noStrike" spc="-1">
              <a:latin typeface="Arial"/>
            </a:endParaRPr>
          </a:p>
          <a:p>
            <a:pPr algn="ctr">
              <a:lnSpc>
                <a:spcPct val="100000"/>
              </a:lnSpc>
              <a:defRPr/>
            </a:pPr>
            <a:r>
              <a:rPr lang="en-US" sz="2600" b="0" strike="noStrike" spc="-1">
                <a:solidFill>
                  <a:srgbClr val="FF6600"/>
                </a:solidFill>
                <a:latin typeface="Arial"/>
                <a:ea typeface="DejaVu Sans"/>
                <a:highlight>
                  <a:srgbClr val="FFFFFF"/>
                </a:highlight>
              </a:rPr>
              <a:t>June 15, 2021</a:t>
            </a:r>
            <a:endParaRPr lang="en-US" sz="2600" b="0" strike="noStrike" spc="-1">
              <a:latin typeface="Arial"/>
            </a:endParaRPr>
          </a:p>
          <a:p>
            <a:pPr algn="ctr">
              <a:lnSpc>
                <a:spcPct val="100000"/>
              </a:lnSpc>
              <a:defRPr/>
            </a:pPr>
            <a:r>
              <a:rPr lang="en-US" sz="2600" b="0" strike="noStrike" spc="-1">
                <a:solidFill>
                  <a:srgbClr val="FF6600"/>
                </a:solidFill>
                <a:latin typeface="Arial"/>
                <a:ea typeface="DejaVu Sans"/>
                <a:highlight>
                  <a:srgbClr val="FFFFFF"/>
                </a:highlight>
              </a:rPr>
              <a:t>New York</a:t>
            </a:r>
            <a:endParaRPr lang="en-US" sz="2600" b="0" strike="noStrike" spc="-1">
              <a:latin typeface="Arial"/>
            </a:endParaRPr>
          </a:p>
        </p:txBody>
      </p:sp>
      <p:pic>
        <p:nvPicPr>
          <p:cNvPr id="5" name="" descr="" hidden="0"/>
          <p:cNvPicPr/>
          <p:nvPr isPhoto="0" userDrawn="0"/>
        </p:nvPicPr>
        <p:blipFill>
          <a:blip r:embed="rId3"/>
          <a:stretch/>
        </p:blipFill>
        <p:spPr bwMode="auto">
          <a:xfrm>
            <a:off x="6897600" y="4002120"/>
            <a:ext cx="2059920" cy="3195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1697400"/>
            <a:ext cx="8631000" cy="5060880"/>
          </a:xfrm>
          <a:prstGeom prst="rect">
            <a:avLst/>
          </a:prstGeom>
          <a:noFill/>
          <a:ln>
            <a:noFill/>
          </a:ln>
        </p:spPr>
        <p:style>
          <a:lnRef idx="0"/>
          <a:fillRef idx="0"/>
          <a:effectRef idx="0"/>
          <a:fontRef idx="minor"/>
        </p:style>
        <p:txBody>
          <a:bodyPr lIns="0" tIns="0" rIns="0" bIns="0">
            <a:normAutofit/>
          </a:bodyPr>
          <a:p>
            <a:pPr marL="432000" indent="-31824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Yuval Noah Harari  </a:t>
            </a:r>
            <a:endParaRPr lang="en-US" sz="3200" b="0" strike="noStrike" spc="-1">
              <a:latin typeface="Arial"/>
            </a:endParaRPr>
          </a:p>
          <a:p>
            <a:pPr marL="648000" lvl="2"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Bestselling author, Historian, and Professor at Hebrew University fears a </a:t>
            </a:r>
            <a:r>
              <a:rPr lang="en-US" sz="2400" b="0" i="1" u="sng" strike="noStrike" spc="-1">
                <a:solidFill>
                  <a:srgbClr val="000000"/>
                </a:solidFill>
                <a:latin typeface="Arial"/>
                <a:ea typeface="DejaVu Sans"/>
              </a:rPr>
              <a:t>doomsday scenario</a:t>
            </a:r>
            <a:endParaRPr lang="en-US" sz="2400" b="0" strike="noStrike" spc="-1">
              <a:latin typeface="Arial"/>
            </a:endParaRPr>
          </a:p>
          <a:p>
            <a:pPr marL="648000" lvl="2" indent="-211320">
              <a:lnSpc>
                <a:spcPct val="100000"/>
              </a:lnSpc>
              <a:spcBef>
                <a:spcPts val="1417"/>
              </a:spcBef>
              <a:buClr>
                <a:srgbClr val="000000"/>
              </a:buClr>
              <a:buSzPct val="45000"/>
              <a:buFont typeface="Wingdings"/>
              <a:buChar char=""/>
              <a:defRPr/>
            </a:pPr>
            <a:r>
              <a:rPr lang="en-US" sz="2400" b="0" i="1" u="sng" strike="noStrike" spc="-1">
                <a:solidFill>
                  <a:srgbClr val="000000"/>
                </a:solidFill>
                <a:latin typeface="Arial"/>
                <a:ea typeface="DejaVu Sans"/>
              </a:rPr>
              <a:t>Ravi Reporter</a:t>
            </a:r>
            <a:r>
              <a:rPr lang="en-US" sz="2400" b="0" strike="noStrike" spc="-1">
                <a:solidFill>
                  <a:srgbClr val="000000"/>
                </a:solidFill>
                <a:latin typeface="Arial"/>
                <a:ea typeface="DejaVu Sans"/>
              </a:rPr>
              <a:t> is a serious attempt at this problem of historical magnitude</a:t>
            </a:r>
            <a:endParaRPr lang="en-US" sz="2400" b="0" strike="noStrike" spc="-1">
              <a:latin typeface="Arial"/>
            </a:endParaRPr>
          </a:p>
          <a:p>
            <a:pPr>
              <a:lnSpc>
                <a:spcPct val="100000"/>
              </a:lnSpc>
              <a:spcBef>
                <a:spcPts val="1134"/>
              </a:spcBef>
              <a:defRPr/>
            </a:pPr>
            <a:endParaRPr lang="en-US" sz="2400" b="0" strike="noStrike" spc="-1">
              <a:latin typeface="Arial"/>
            </a:endParaRPr>
          </a:p>
          <a:p>
            <a:pPr>
              <a:lnSpc>
                <a:spcPct val="100000"/>
              </a:lnSpc>
              <a:spcBef>
                <a:spcPts val="1134"/>
              </a:spcBef>
              <a:defRPr/>
            </a:pPr>
            <a:endParaRPr lang="en-US" sz="2400" b="0" strike="noStrike" spc="-1">
              <a:latin typeface="Arial"/>
            </a:endParaRPr>
          </a:p>
        </p:txBody>
      </p:sp>
      <p:sp>
        <p:nvSpPr>
          <p:cNvPr id="5" name="CustomShape 2"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Why Is This Important?</a:t>
            </a:r>
            <a:endParaRPr lang="en-US" sz="4400" b="0" strike="noStrike" spc="-1">
              <a:latin typeface="Arial"/>
            </a:endParaRPr>
          </a:p>
        </p:txBody>
      </p:sp>
      <p:pic>
        <p:nvPicPr>
          <p:cNvPr id="6" name="" descr="" hidden="0"/>
          <p:cNvPicPr/>
          <p:nvPr isPhoto="0" userDrawn="0"/>
        </p:nvPicPr>
        <p:blipFill>
          <a:blip r:embed="rId3"/>
          <a:stretch/>
        </p:blipFill>
        <p:spPr bwMode="auto">
          <a:xfrm rot="21589198">
            <a:off x="3660480" y="4151519"/>
            <a:ext cx="6103800" cy="27788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descr="" hidden="0"/>
          <p:cNvPicPr/>
          <p:nvPr isPhoto="0" userDrawn="0"/>
        </p:nvPicPr>
        <p:blipFill>
          <a:blip r:embed="rId3"/>
          <a:stretch/>
        </p:blipFill>
        <p:spPr bwMode="auto">
          <a:xfrm>
            <a:off x="7677720" y="3192480"/>
            <a:ext cx="2329920" cy="3661560"/>
          </a:xfrm>
          <a:prstGeom prst="rect">
            <a:avLst/>
          </a:prstGeom>
          <a:ln>
            <a:noFill/>
          </a:ln>
        </p:spPr>
      </p:pic>
      <p:sp>
        <p:nvSpPr>
          <p:cNvPr id="5"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Thanks for Support</a:t>
            </a:r>
            <a:endParaRPr lang="en-US" sz="4400" b="0" strike="noStrike" spc="-1">
              <a:latin typeface="Arial"/>
            </a:endParaRPr>
          </a:p>
        </p:txBody>
      </p:sp>
      <p:sp>
        <p:nvSpPr>
          <p:cNvPr id="6" name="CustomShape 2" hidden="0"/>
          <p:cNvSpPr/>
          <p:nvPr isPhoto="0" userDrawn="0"/>
        </p:nvSpPr>
        <p:spPr bwMode="auto">
          <a:xfrm flipH="0" flipV="0">
            <a:off x="320759" y="1391009"/>
            <a:ext cx="7259760" cy="5295539"/>
          </a:xfrm>
          <a:prstGeom prst="rect">
            <a:avLst/>
          </a:prstGeom>
          <a:noFill/>
          <a:ln>
            <a:noFill/>
          </a:ln>
        </p:spPr>
        <p:style>
          <a:lnRef idx="0"/>
          <a:fillRef idx="0"/>
          <a:effectRef idx="0"/>
          <a:fontRef idx="minor"/>
        </p:style>
        <p:txBody>
          <a:bodyPr vertOverflow="overflow" horzOverflow="clip" vert="horz" wrap="square" lIns="0" tIns="0" rIns="0" bIns="0" numCol="1" spcCol="0" rtlCol="0" fromWordArt="0" anchor="t" anchorCtr="0" forceAA="0" upright="0" compatLnSpc="0">
            <a:normAutofit fontScale="85000" lnSpcReduction="3000"/>
          </a:bodyPr>
          <a:p>
            <a:pPr marL="432000" indent="-31824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Sophisticated Issues come out from this privacy preserving Video recording app</a:t>
            </a:r>
            <a:endParaRPr lang="en-US" sz="3200" b="0" strike="noStrike" spc="-1">
              <a:latin typeface="Arial"/>
            </a:endParaRPr>
          </a:p>
          <a:p>
            <a:pPr marL="1080000" lvl="4" indent="-21132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Technology, Journalism, Ethics discussed in depth in the following slides</a:t>
            </a:r>
            <a:endParaRPr lang="en-US" sz="2800" b="0" strike="noStrike" spc="-1">
              <a:latin typeface="Arial"/>
            </a:endParaRPr>
          </a:p>
          <a:p>
            <a:pPr marL="1512000" lvl="6"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All check out </a:t>
            </a:r>
            <a:endParaRPr lang="en-US" sz="2400" b="0" strike="noStrike" spc="-1">
              <a:latin typeface="Arial"/>
            </a:endParaRPr>
          </a:p>
          <a:p>
            <a:pPr marL="1512000" lvl="6"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Please consider supporting even if you don’t have time to verify in depth </a:t>
            </a:r>
            <a:endParaRPr lang="en-US" sz="2400" b="0" strike="noStrike" spc="-1">
              <a:latin typeface="Arial"/>
            </a:endParaRPr>
          </a:p>
          <a:p>
            <a:pPr>
              <a:lnSpc>
                <a:spcPct val="100000"/>
              </a:lnSpc>
              <a:spcBef>
                <a:spcPts val="850"/>
              </a:spcBef>
              <a:defRPr/>
            </a:pPr>
            <a:endParaRPr lang="en-US" sz="2400" b="0" strike="noStrike" spc="-1">
              <a:latin typeface="Arial"/>
            </a:endParaRPr>
          </a:p>
          <a:p>
            <a:pPr>
              <a:lnSpc>
                <a:spcPct val="100000"/>
              </a:lnSpc>
              <a:spcBef>
                <a:spcPts val="1134"/>
              </a:spcBef>
              <a:defRPr/>
            </a:pPr>
            <a:r>
              <a:rPr lang="en-US" sz="2800" b="0" strike="noStrike" spc="-1">
                <a:solidFill>
                  <a:srgbClr val="000000"/>
                </a:solidFill>
                <a:latin typeface="Arial"/>
                <a:ea typeface="DejaVu Sans"/>
              </a:rPr>
              <a:t>Appreciate </a:t>
            </a:r>
            <a:r>
              <a:rPr lang="en-US" sz="2800" b="0" i="1" u="sng" strike="noStrike" spc="-1">
                <a:solidFill>
                  <a:srgbClr val="000000"/>
                </a:solidFill>
                <a:latin typeface="Arial"/>
                <a:ea typeface="DejaVu Sans"/>
              </a:rPr>
              <a:t>messages of support</a:t>
            </a:r>
            <a:r>
              <a:rPr lang="en-US" sz="2800" b="0" strike="noStrike" spc="-1">
                <a:solidFill>
                  <a:srgbClr val="000000"/>
                </a:solidFill>
                <a:latin typeface="Arial"/>
                <a:ea typeface="DejaVu Sans"/>
              </a:rPr>
              <a:t>, </a:t>
            </a:r>
            <a:r>
              <a:rPr lang="en-US" sz="2800" b="0" i="1" u="sng" strike="noStrike" spc="-1">
                <a:solidFill>
                  <a:srgbClr val="000000"/>
                </a:solidFill>
                <a:latin typeface="Arial"/>
                <a:ea typeface="DejaVu Sans"/>
              </a:rPr>
              <a:t>translation to other languages</a:t>
            </a:r>
            <a:r>
              <a:rPr lang="en-US" sz="2800" b="0" strike="noStrike" spc="-1">
                <a:solidFill>
                  <a:srgbClr val="000000"/>
                </a:solidFill>
                <a:latin typeface="Arial"/>
                <a:ea typeface="DejaVu Sans"/>
              </a:rPr>
              <a:t>, in addition to financial support or actual support through labor</a:t>
            </a:r>
            <a:endParaRPr lang="en-US" sz="2800" b="0" strike="noStrike" spc="0">
              <a:solidFill>
                <a:srgbClr val="000000"/>
              </a:solidFill>
              <a:latin typeface="Arial"/>
              <a:ea typeface="DejaVu Sans"/>
            </a:endParaRPr>
          </a:p>
          <a:p>
            <a:pPr>
              <a:lnSpc>
                <a:spcPct val="100000"/>
              </a:lnSpc>
              <a:spcBef>
                <a:spcPts val="1133"/>
              </a:spcBef>
              <a:defRPr/>
            </a:pPr>
            <a:r>
              <a:rPr lang="en-US" sz="2400" b="0" i="0" u="sng" strike="noStrike" cap="none" spc="0">
                <a:solidFill>
                  <a:schemeClr val="accent1"/>
                </a:solidFill>
                <a:latin typeface="Arial"/>
                <a:ea typeface="Arial"/>
                <a:cs typeface="Arial"/>
                <a:hlinkClick r:id="rId4" tooltip="https://fundrazr.com/RaviReporter"/>
              </a:rPr>
              <a:t>https://fundrazr.com/RaviReporter</a:t>
            </a:r>
            <a:endParaRPr lang="en-US" sz="2800" b="0" strike="noStrike" spc="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2147400"/>
            <a:ext cx="7889760" cy="125604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FF6600"/>
                </a:solidFill>
                <a:latin typeface="Arial"/>
                <a:ea typeface="DejaVu Sans"/>
                <a:highlight>
                  <a:srgbClr val="FFFFFF"/>
                </a:highlight>
              </a:rPr>
              <a:t>Ravi Reporter</a:t>
            </a:r>
            <a:endParaRPr lang="en-US" sz="4400" b="0" strike="noStrike" spc="-1">
              <a:latin typeface="Arial"/>
            </a:endParaRPr>
          </a:p>
          <a:p>
            <a:pPr algn="ctr">
              <a:lnSpc>
                <a:spcPct val="100000"/>
              </a:lnSpc>
              <a:defRPr/>
            </a:pPr>
            <a:r>
              <a:rPr lang="en-US" sz="4400" b="0" strike="noStrike" spc="-1">
                <a:solidFill>
                  <a:srgbClr val="FF6600"/>
                </a:solidFill>
                <a:latin typeface="Arial"/>
                <a:ea typeface="DejaVu Sans"/>
                <a:highlight>
                  <a:srgbClr val="FFFFFF"/>
                </a:highlight>
              </a:rPr>
              <a:t>Technology</a:t>
            </a:r>
            <a:endParaRPr lang="en-US" sz="4400" b="0" strike="noStrike" spc="-1">
              <a:latin typeface="Arial"/>
            </a:endParaRPr>
          </a:p>
        </p:txBody>
      </p:sp>
      <p:pic>
        <p:nvPicPr>
          <p:cNvPr id="5" name="" descr="" hidden="0"/>
          <p:cNvPicPr/>
          <p:nvPr isPhoto="0" userDrawn="0"/>
        </p:nvPicPr>
        <p:blipFill>
          <a:blip r:embed="rId2"/>
          <a:stretch/>
        </p:blipFill>
        <p:spPr bwMode="auto">
          <a:xfrm>
            <a:off x="6897600" y="4002120"/>
            <a:ext cx="2059920" cy="3195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Precise Usage of Terms</a:t>
            </a:r>
            <a:endParaRPr lang="en-US" sz="4400" b="0" strike="noStrike" spc="-1">
              <a:latin typeface="Arial"/>
            </a:endParaRPr>
          </a:p>
        </p:txBody>
      </p:sp>
      <p:sp>
        <p:nvSpPr>
          <p:cNvPr id="5" name="CustomShape 2" hidden="0"/>
          <p:cNvSpPr/>
          <p:nvPr isPhoto="0" userDrawn="0"/>
        </p:nvSpPr>
        <p:spPr bwMode="auto">
          <a:xfrm>
            <a:off x="503640" y="1769400"/>
            <a:ext cx="1047600" cy="5060880"/>
          </a:xfrm>
          <a:prstGeom prst="rect">
            <a:avLst/>
          </a:prstGeom>
          <a:noFill/>
          <a:ln>
            <a:noFill/>
          </a:ln>
        </p:spPr>
        <p:style>
          <a:lnRef idx="0"/>
          <a:fillRef idx="0"/>
          <a:effectRef idx="0"/>
          <a:fontRef idx="minor"/>
        </p:style>
      </p:sp>
      <p:sp>
        <p:nvSpPr>
          <p:cNvPr id="6" name="CustomShape 3" hidden="0"/>
          <p:cNvSpPr/>
          <p:nvPr isPhoto="0" userDrawn="0"/>
        </p:nvSpPr>
        <p:spPr bwMode="auto">
          <a:xfrm>
            <a:off x="1609920" y="1769400"/>
            <a:ext cx="1047600" cy="5060880"/>
          </a:xfrm>
          <a:prstGeom prst="rect">
            <a:avLst/>
          </a:prstGeom>
          <a:noFill/>
          <a:ln>
            <a:noFill/>
          </a:ln>
        </p:spPr>
        <p:style>
          <a:lnRef idx="0"/>
          <a:fillRef idx="0"/>
          <a:effectRef idx="0"/>
          <a:fontRef idx="minor"/>
        </p:style>
      </p:sp>
      <p:sp>
        <p:nvSpPr>
          <p:cNvPr id="7" name="CustomShape 4" hidden="0"/>
          <p:cNvSpPr/>
          <p:nvPr isPhoto="0" userDrawn="0"/>
        </p:nvSpPr>
        <p:spPr bwMode="auto">
          <a:xfrm>
            <a:off x="431640" y="1625400"/>
            <a:ext cx="8906400" cy="5060880"/>
          </a:xfrm>
          <a:prstGeom prst="rect">
            <a:avLst/>
          </a:prstGeom>
          <a:noFill/>
          <a:ln>
            <a:noFill/>
          </a:ln>
        </p:spPr>
        <p:style>
          <a:lnRef idx="0"/>
          <a:fillRef idx="0"/>
          <a:effectRef idx="0"/>
          <a:fontRef idx="minor"/>
        </p:style>
        <p:txBody>
          <a:bodyPr lIns="0" tIns="0" rIns="0" bIns="0">
            <a:normAutofit fontScale="62000"/>
          </a:bodyPr>
          <a:p>
            <a:pPr marL="432000" indent="-3196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Privacy of Recorded Video</a:t>
            </a:r>
            <a:endParaRPr lang="en-US" sz="3200" b="0" strike="noStrike" spc="-1">
              <a:latin typeface="Arial"/>
            </a:endParaRPr>
          </a:p>
          <a:p>
            <a:pPr marL="648000" lvl="2" indent="-212040">
              <a:lnSpc>
                <a:spcPct val="100000"/>
              </a:lnSpc>
              <a:spcBef>
                <a:spcPts val="1134"/>
              </a:spcBef>
              <a:buClr>
                <a:srgbClr val="000000"/>
              </a:buClr>
              <a:buSzPct val="45000"/>
              <a:buFont typeface="Wingdings"/>
              <a:buChar char=""/>
              <a:defRPr/>
            </a:pPr>
            <a:r>
              <a:rPr lang="en-US" sz="2800" b="0" strike="noStrike" spc="-1">
                <a:solidFill>
                  <a:srgbClr val="000000"/>
                </a:solidFill>
                <a:latin typeface="Arial"/>
                <a:ea typeface="DejaVu Sans"/>
              </a:rPr>
              <a:t>Video is stored encrypted on cloud</a:t>
            </a:r>
            <a:endParaRPr lang="en-US" sz="2800" b="0" strike="noStrike" spc="-1">
              <a:latin typeface="Arial"/>
            </a:endParaRPr>
          </a:p>
          <a:p>
            <a:pPr marL="648000" lvl="2" indent="-212040">
              <a:lnSpc>
                <a:spcPct val="100000"/>
              </a:lnSpc>
              <a:spcBef>
                <a:spcPts val="1134"/>
              </a:spcBef>
              <a:buClr>
                <a:srgbClr val="000000"/>
              </a:buClr>
              <a:buSzPct val="45000"/>
              <a:buFont typeface="Wingdings"/>
              <a:buChar char=""/>
              <a:defRPr/>
            </a:pPr>
            <a:r>
              <a:rPr lang="en-US" sz="2800" b="0" strike="noStrike" spc="-1">
                <a:solidFill>
                  <a:srgbClr val="000000"/>
                </a:solidFill>
                <a:latin typeface="Arial"/>
                <a:ea typeface="DejaVu Sans"/>
              </a:rPr>
              <a:t>Key is on your device</a:t>
            </a:r>
            <a:endParaRPr lang="en-US" sz="2800" b="0" strike="noStrike" spc="-1">
              <a:latin typeface="Arial"/>
            </a:endParaRPr>
          </a:p>
          <a:p>
            <a:pPr marL="1296000" lvl="2" indent="-283680">
              <a:lnSpc>
                <a:spcPct val="100000"/>
              </a:lnSpc>
              <a:spcBef>
                <a:spcPts val="850"/>
              </a:spcBef>
              <a:buClr>
                <a:srgbClr val="000000"/>
              </a:buClr>
              <a:buSzPct val="45000"/>
              <a:buFont typeface="Wingdings"/>
              <a:buChar char=""/>
              <a:defRPr/>
            </a:pPr>
            <a:r>
              <a:rPr lang="en-US" sz="2400" b="0" strike="noStrike" spc="-1">
                <a:solidFill>
                  <a:srgbClr val="000000"/>
                </a:solidFill>
                <a:latin typeface="Arial"/>
                <a:ea typeface="DejaVu Sans"/>
              </a:rPr>
              <a:t>No worry of lock in – it is your data – and if funded we will incorporate as a legal not for profit</a:t>
            </a:r>
            <a:endParaRPr lang="en-US" sz="2400" b="0" strike="noStrike" spc="-1">
              <a:latin typeface="Arial"/>
            </a:endParaRPr>
          </a:p>
          <a:p>
            <a:pPr marL="1296000" lvl="2" indent="-283680">
              <a:lnSpc>
                <a:spcPct val="100000"/>
              </a:lnSpc>
              <a:spcBef>
                <a:spcPts val="1134"/>
              </a:spcBef>
              <a:buClr>
                <a:srgbClr val="000000"/>
              </a:buClr>
              <a:buSzPct val="45000"/>
              <a:buFont typeface="Wingdings"/>
              <a:buChar char=""/>
              <a:defRPr/>
            </a:pPr>
            <a:r>
              <a:rPr lang="en-US" sz="2800" b="0" strike="noStrike" spc="-1">
                <a:solidFill>
                  <a:srgbClr val="000000"/>
                </a:solidFill>
                <a:latin typeface="Arial"/>
                <a:ea typeface="DejaVu Sans"/>
              </a:rPr>
              <a:t>No privacy gotcha – code will be all open source</a:t>
            </a:r>
            <a:endParaRPr lang="en-US" sz="2800" b="0" strike="noStrike" spc="-1">
              <a:latin typeface="Arial"/>
            </a:endParaRPr>
          </a:p>
          <a:p>
            <a:pPr marL="1512000" lvl="6" indent="-212040">
              <a:lnSpc>
                <a:spcPct val="100000"/>
              </a:lnSpc>
              <a:spcBef>
                <a:spcPts val="850"/>
              </a:spcBef>
              <a:buClr>
                <a:srgbClr val="000000"/>
              </a:buClr>
              <a:buSzPct val="45000"/>
              <a:buFont typeface="Wingdings"/>
              <a:buChar char=""/>
              <a:defRPr/>
            </a:pPr>
            <a:r>
              <a:rPr lang="en-US" sz="2400" b="0" strike="noStrike" spc="-1">
                <a:solidFill>
                  <a:srgbClr val="000000"/>
                </a:solidFill>
                <a:latin typeface="Arial"/>
                <a:ea typeface="DejaVu Sans"/>
              </a:rPr>
              <a:t>Delete means delete</a:t>
            </a:r>
            <a:endParaRPr lang="en-US" sz="2400" b="0" strike="noStrike" spc="-1">
              <a:latin typeface="Arial"/>
            </a:endParaRPr>
          </a:p>
          <a:p>
            <a:pPr marL="432000" indent="-3196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Anonymity</a:t>
            </a:r>
            <a:endParaRPr lang="en-US" sz="3200" b="0" strike="noStrike" spc="-1">
              <a:latin typeface="Arial"/>
            </a:endParaRPr>
          </a:p>
          <a:p>
            <a:pPr marL="1296000" lvl="2" indent="-283680">
              <a:lnSpc>
                <a:spcPct val="100000"/>
              </a:lnSpc>
              <a:spcBef>
                <a:spcPts val="1134"/>
              </a:spcBef>
              <a:buClr>
                <a:srgbClr val="000000"/>
              </a:buClr>
              <a:buSzPct val="45000"/>
              <a:buFont typeface="Wingdings"/>
              <a:buChar char=""/>
              <a:defRPr/>
            </a:pPr>
            <a:r>
              <a:rPr lang="en-US" sz="2800" b="0" strike="noStrike" spc="-1">
                <a:solidFill>
                  <a:srgbClr val="000000"/>
                </a:solidFill>
                <a:latin typeface="Arial"/>
                <a:ea typeface="DejaVu Sans"/>
              </a:rPr>
              <a:t>Identity of creator will be lost in certain ways of using the app</a:t>
            </a:r>
            <a:endParaRPr lang="en-US" sz="2800" b="0" strike="noStrike" spc="-1">
              <a:latin typeface="Arial"/>
            </a:endParaRPr>
          </a:p>
          <a:p>
            <a:pPr marL="432000" indent="-3196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Authentication </a:t>
            </a:r>
            <a:endParaRPr lang="en-US" sz="3200" b="0" strike="noStrike" spc="-1">
              <a:latin typeface="Arial"/>
            </a:endParaRPr>
          </a:p>
          <a:p>
            <a:pPr marL="1296000" lvl="2" indent="-283680">
              <a:lnSpc>
                <a:spcPct val="100000"/>
              </a:lnSpc>
              <a:spcBef>
                <a:spcPts val="1134"/>
              </a:spcBef>
              <a:buClr>
                <a:srgbClr val="000000"/>
              </a:buClr>
              <a:buSzPct val="45000"/>
              <a:buFont typeface="Wingdings"/>
              <a:buChar char=""/>
              <a:defRPr/>
            </a:pPr>
            <a:r>
              <a:rPr lang="en-US" sz="2800" b="0" strike="noStrike" spc="-1">
                <a:solidFill>
                  <a:srgbClr val="000000"/>
                </a:solidFill>
                <a:latin typeface="Arial"/>
                <a:ea typeface="DejaVu Sans"/>
              </a:rPr>
              <a:t>Of Place and Time i.e. where and when the video what shot</a:t>
            </a:r>
            <a:endParaRPr lang="en-US" sz="2800" b="0" strike="noStrike" spc="-1">
              <a:latin typeface="Arial"/>
            </a:endParaRPr>
          </a:p>
        </p:txBody>
      </p:sp>
      <p:sp>
        <p:nvSpPr>
          <p:cNvPr id="8" name="CustomShape 5" hidden="0"/>
          <p:cNvSpPr/>
          <p:nvPr isPhoto="0" userDrawn="0"/>
        </p:nvSpPr>
        <p:spPr bwMode="auto">
          <a:xfrm>
            <a:off x="503640" y="301680"/>
            <a:ext cx="9066600" cy="1260000"/>
          </a:xfrm>
          <a:prstGeom prst="rect">
            <a:avLst/>
          </a:prstGeom>
          <a:noFill/>
          <a:ln>
            <a:noFill/>
          </a:ln>
        </p:spPr>
        <p:style>
          <a:lnRef idx="0"/>
          <a:fillRef idx="0"/>
          <a:effectRef idx="0"/>
          <a:fontRef idx="minor"/>
        </p:style>
      </p:sp>
      <p:sp>
        <p:nvSpPr>
          <p:cNvPr id="9" name="CustomShape 6" hidden="0"/>
          <p:cNvSpPr/>
          <p:nvPr isPhoto="0" userDrawn="0"/>
        </p:nvSpPr>
        <p:spPr bwMode="auto">
          <a:xfrm>
            <a:off x="503640" y="1769400"/>
            <a:ext cx="9066600" cy="4383360"/>
          </a:xfrm>
          <a:prstGeom prst="rect">
            <a:avLst/>
          </a:prstGeom>
          <a:noFill/>
          <a:ln>
            <a:noFill/>
          </a:ln>
        </p:spPr>
        <p:style>
          <a:lnRef idx="0"/>
          <a:fillRef idx="0"/>
          <a:effectRef idx="0"/>
          <a:fontRef idx="minor"/>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Technological Limitations</a:t>
            </a:r>
            <a:endParaRPr lang="en-US" sz="4400" b="0" strike="noStrike" spc="-1">
              <a:latin typeface="Arial"/>
            </a:endParaRPr>
          </a:p>
        </p:txBody>
      </p:sp>
      <p:sp>
        <p:nvSpPr>
          <p:cNvPr id="5" name="CustomShape 2" hidden="0"/>
          <p:cNvSpPr/>
          <p:nvPr isPhoto="0" userDrawn="0"/>
        </p:nvSpPr>
        <p:spPr bwMode="auto">
          <a:xfrm>
            <a:off x="503640" y="1769400"/>
            <a:ext cx="1047600" cy="5060880"/>
          </a:xfrm>
          <a:prstGeom prst="rect">
            <a:avLst/>
          </a:prstGeom>
          <a:noFill/>
          <a:ln>
            <a:noFill/>
          </a:ln>
        </p:spPr>
        <p:style>
          <a:lnRef idx="0"/>
          <a:fillRef idx="0"/>
          <a:effectRef idx="0"/>
          <a:fontRef idx="minor"/>
        </p:style>
      </p:sp>
      <p:sp>
        <p:nvSpPr>
          <p:cNvPr id="6" name="CustomShape 3" hidden="0"/>
          <p:cNvSpPr/>
          <p:nvPr isPhoto="0" userDrawn="0"/>
        </p:nvSpPr>
        <p:spPr bwMode="auto">
          <a:xfrm>
            <a:off x="431640" y="1625400"/>
            <a:ext cx="8906400" cy="5060880"/>
          </a:xfrm>
          <a:prstGeom prst="rect">
            <a:avLst/>
          </a:prstGeom>
          <a:noFill/>
          <a:ln>
            <a:noFill/>
          </a:ln>
        </p:spPr>
        <p:style>
          <a:lnRef idx="0"/>
          <a:fillRef idx="0"/>
          <a:effectRef idx="0"/>
          <a:fontRef idx="minor"/>
        </p:style>
        <p:txBody>
          <a:bodyPr lIns="0" tIns="0" rIns="0" bIns="0">
            <a:normAutofit/>
          </a:bodyPr>
          <a:p>
            <a:pPr marL="432000" indent="-31968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App has stealth mode to allow working in unsafe environment</a:t>
            </a:r>
            <a:endParaRPr lang="en-US" sz="2600" b="0" strike="noStrike" spc="-1">
              <a:latin typeface="Arial"/>
            </a:endParaRPr>
          </a:p>
          <a:p>
            <a:pPr marL="648000" lvl="2" indent="-21240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Phone should pretend to be dead</a:t>
            </a:r>
            <a:endParaRPr lang="en-US" sz="2400" b="0" strike="noStrike" spc="-1">
              <a:latin typeface="Arial"/>
            </a:endParaRPr>
          </a:p>
          <a:p>
            <a:pPr marL="864000" lvl="3" indent="-21348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Requires </a:t>
            </a:r>
            <a:r>
              <a:rPr lang="en-US" sz="2400" b="0" i="1" u="sng" strike="noStrike" spc="-1">
                <a:solidFill>
                  <a:srgbClr val="000000"/>
                </a:solidFill>
                <a:latin typeface="Arial"/>
                <a:ea typeface="DejaVu Sans"/>
              </a:rPr>
              <a:t>appropriate “priviledge”</a:t>
            </a:r>
            <a:r>
              <a:rPr lang="en-US" sz="2400" b="0" strike="noStrike" spc="-1">
                <a:solidFill>
                  <a:srgbClr val="000000"/>
                </a:solidFill>
                <a:latin typeface="Arial"/>
                <a:ea typeface="DejaVu Sans"/>
              </a:rPr>
              <a:t> and co-operation from operators of relevant app stores</a:t>
            </a:r>
            <a:endParaRPr lang="en-US" sz="2400" b="0" strike="noStrike" spc="-1">
              <a:latin typeface="Arial"/>
            </a:endParaRPr>
          </a:p>
          <a:p>
            <a:pPr marL="432000" lvl="1" indent="-21348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Anonymous video</a:t>
            </a:r>
            <a:endParaRPr lang="en-US" sz="2400" b="0" strike="noStrike" spc="-1">
              <a:latin typeface="Arial"/>
            </a:endParaRPr>
          </a:p>
          <a:p>
            <a:pPr marL="648000" lvl="2" indent="-21240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Claim process will not be 100% reliable </a:t>
            </a:r>
            <a:endParaRPr lang="en-US" sz="2400" b="0" strike="noStrike" spc="-1">
              <a:latin typeface="Arial"/>
            </a:endParaRPr>
          </a:p>
          <a:p>
            <a:pPr marL="864000" lvl="3" indent="-21348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Limitations of ACR technology used in solution</a:t>
            </a:r>
            <a:endParaRPr lang="en-US" sz="2400" b="0" strike="noStrike" spc="-1">
              <a:latin typeface="Arial"/>
            </a:endParaRPr>
          </a:p>
          <a:p>
            <a:pPr marL="864000" lvl="3" indent="-21348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Natural limit caused by information content of the anonymous video</a:t>
            </a:r>
            <a:endParaRPr lang="en-US" sz="2400" b="0" strike="noStrike" spc="-1">
              <a:latin typeface="Arial"/>
            </a:endParaRPr>
          </a:p>
        </p:txBody>
      </p:sp>
      <p:sp>
        <p:nvSpPr>
          <p:cNvPr id="7" name="CustomShape 4" hidden="0"/>
          <p:cNvSpPr/>
          <p:nvPr isPhoto="0" userDrawn="0"/>
        </p:nvSpPr>
        <p:spPr bwMode="auto">
          <a:xfrm>
            <a:off x="1609920" y="1769400"/>
            <a:ext cx="1047600" cy="5060880"/>
          </a:xfrm>
          <a:prstGeom prst="rect">
            <a:avLst/>
          </a:prstGeom>
          <a:noFill/>
          <a:ln>
            <a:noFill/>
          </a:ln>
        </p:spPr>
        <p:style>
          <a:lnRef idx="0"/>
          <a:fillRef idx="0"/>
          <a:effectRef idx="0"/>
          <a:fontRef idx="minor"/>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680"/>
            <a:ext cx="9066600" cy="126000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50K View of Solution</a:t>
            </a:r>
            <a:endParaRPr lang="en-US" sz="4400" b="0" strike="noStrike" spc="-1">
              <a:latin typeface="Arial"/>
            </a:endParaRPr>
          </a:p>
        </p:txBody>
      </p:sp>
      <p:pic>
        <p:nvPicPr>
          <p:cNvPr id="5" name="" descr="" hidden="0"/>
          <p:cNvPicPr/>
          <p:nvPr isPhoto="0" userDrawn="0"/>
        </p:nvPicPr>
        <p:blipFill>
          <a:blip r:embed="rId2"/>
          <a:stretch/>
        </p:blipFill>
        <p:spPr bwMode="auto">
          <a:xfrm>
            <a:off x="969120" y="1760040"/>
            <a:ext cx="8204039" cy="2610720"/>
          </a:xfrm>
          <a:prstGeom prst="rect">
            <a:avLst/>
          </a:prstGeom>
          <a:ln>
            <a:noFill/>
          </a:ln>
        </p:spPr>
      </p:pic>
      <p:sp>
        <p:nvSpPr>
          <p:cNvPr id="6" name="" hidden="0"/>
          <p:cNvSpPr/>
          <p:nvPr isPhoto="0" userDrawn="0"/>
        </p:nvSpPr>
        <p:spPr bwMode="auto">
          <a:xfrm>
            <a:off x="4911284" y="3705224"/>
            <a:ext cx="254916" cy="24387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7" name="" hidden="0"/>
          <p:cNvPicPr>
            <a:picLocks noChangeAspect="1"/>
          </p:cNvPicPr>
          <p:nvPr isPhoto="0" userDrawn="0"/>
        </p:nvPicPr>
        <p:blipFill>
          <a:blip r:embed="rId3"/>
          <a:stretch/>
        </p:blipFill>
        <p:spPr bwMode="auto">
          <a:xfrm flipH="0" flipV="0">
            <a:off x="1809749" y="4476749"/>
            <a:ext cx="1163999" cy="1163999"/>
          </a:xfrm>
          <a:prstGeom prst="rect">
            <a:avLst/>
          </a:prstGeom>
        </p:spPr>
      </p:pic>
      <p:sp>
        <p:nvSpPr>
          <p:cNvPr id="8" name="" hidden="0"/>
          <p:cNvSpPr/>
          <p:nvPr isPhoto="0" userDrawn="0"/>
        </p:nvSpPr>
        <p:spPr bwMode="auto">
          <a:xfrm flipH="0" flipV="0">
            <a:off x="8530785" y="8086725"/>
            <a:ext cx="186349" cy="199978"/>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pic>
        <p:nvPicPr>
          <p:cNvPr id="9" name="" hidden="0"/>
          <p:cNvPicPr>
            <a:picLocks noChangeAspect="1"/>
          </p:cNvPicPr>
          <p:nvPr isPhoto="0" userDrawn="0"/>
        </p:nvPicPr>
        <p:blipFill>
          <a:blip r:embed="rId4"/>
          <a:stretch/>
        </p:blipFill>
        <p:spPr bwMode="auto">
          <a:xfrm flipH="0" flipV="0">
            <a:off x="2762249" y="4533899"/>
            <a:ext cx="1011599" cy="1011599"/>
          </a:xfrm>
          <a:prstGeom prst="rect">
            <a:avLst/>
          </a:prstGeom>
        </p:spPr>
      </p:pic>
      <p:sp>
        <p:nvSpPr>
          <p:cNvPr id="10" name="" hidden="0"/>
          <p:cNvSpPr/>
          <p:nvPr isPhoto="0" userDrawn="0"/>
        </p:nvSpPr>
        <p:spPr bwMode="auto">
          <a:xfrm flipH="0" flipV="0">
            <a:off x="6721034" y="9229725"/>
            <a:ext cx="45720" cy="45720"/>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sp>
        <p:nvSpPr>
          <p:cNvPr id="11" name="" hidden="0"/>
          <p:cNvSpPr/>
          <p:nvPr isPhoto="0" userDrawn="0"/>
        </p:nvSpPr>
        <p:spPr bwMode="auto">
          <a:xfrm flipH="0" flipV="0">
            <a:off x="5774099" y="4152899"/>
            <a:ext cx="3505199" cy="2838449"/>
          </a:xfrm>
          <a:prstGeom prst="cloud">
            <a:avLst/>
          </a:prstGeom>
          <a:solidFill>
            <a:schemeClr val="accent1">
              <a:alpha val="15999"/>
            </a:schemeClr>
          </a:solidFill>
        </p:spPr>
        <p:style>
          <a:lnRef idx="2">
            <a:schemeClr val="accent1">
              <a:shade val="50000"/>
            </a:schemeClr>
          </a:lnRef>
          <a:fillRef idx="1">
            <a:schemeClr val="accent1"/>
          </a:fillRef>
          <a:effectRef idx="0">
            <a:schemeClr val="accent1"/>
          </a:effectRef>
          <a:fontRef idx="minor">
            <a:schemeClr val="lt1"/>
          </a:fontRef>
        </p:style>
      </p:sp>
      <p:pic>
        <p:nvPicPr>
          <p:cNvPr id="12" name="" hidden="0"/>
          <p:cNvPicPr>
            <a:picLocks noChangeAspect="1"/>
          </p:cNvPicPr>
          <p:nvPr isPhoto="0" userDrawn="0"/>
        </p:nvPicPr>
        <p:blipFill>
          <a:blip r:embed="rId5"/>
          <a:stretch/>
        </p:blipFill>
        <p:spPr bwMode="auto">
          <a:xfrm flipH="0" flipV="0">
            <a:off x="2000250" y="5619749"/>
            <a:ext cx="802049" cy="802049"/>
          </a:xfrm>
          <a:prstGeom prst="rect">
            <a:avLst/>
          </a:prstGeom>
        </p:spPr>
      </p:pic>
      <p:sp>
        <p:nvSpPr>
          <p:cNvPr id="13" name="" hidden="0"/>
          <p:cNvSpPr/>
          <p:nvPr isPhoto="0" userDrawn="0"/>
        </p:nvSpPr>
        <p:spPr bwMode="auto">
          <a:xfrm>
            <a:off x="4911284" y="3705224"/>
            <a:ext cx="254916" cy="24387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4" name="" hidden="0"/>
          <p:cNvPicPr>
            <a:picLocks noChangeAspect="1"/>
          </p:cNvPicPr>
          <p:nvPr isPhoto="0" userDrawn="0"/>
        </p:nvPicPr>
        <p:blipFill>
          <a:blip r:embed="rId6"/>
          <a:stretch/>
        </p:blipFill>
        <p:spPr bwMode="auto">
          <a:xfrm flipH="0" flipV="0">
            <a:off x="6572250" y="4571999"/>
            <a:ext cx="1657350" cy="1657350"/>
          </a:xfrm>
          <a:prstGeom prst="rect">
            <a:avLst/>
          </a:prstGeom>
        </p:spPr>
      </p:pic>
      <p:sp>
        <p:nvSpPr>
          <p:cNvPr id="15" name="" hidden="0"/>
          <p:cNvSpPr/>
          <p:nvPr isPhoto="0" userDrawn="0"/>
        </p:nvSpPr>
        <p:spPr bwMode="auto">
          <a:xfrm flipH="0" flipV="0">
            <a:off x="4440600" y="5295899"/>
            <a:ext cx="781049" cy="419099"/>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sp>
      <p:sp>
        <p:nvSpPr>
          <p:cNvPr id="16" name="" hidden="0"/>
          <p:cNvSpPr/>
          <p:nvPr isPhoto="0" userDrawn="0"/>
        </p:nvSpPr>
        <p:spPr bwMode="auto">
          <a:xfrm flipH="0" flipV="0">
            <a:off x="4530284" y="7705724"/>
            <a:ext cx="116864" cy="137205"/>
          </a:xfrm>
        </p:spPr>
        <p:txBody>
          <a:bodyPr rot="0" spcFirstLastPara="0" vertOverflow="overflow" horzOverflow="clip" vert="horz" wrap="square" lIns="91440" tIns="45720" rIns="91440" bIns="45720" numCol="1" spcCol="0" rtlCol="0" fromWordArt="0" anchor="t" anchorCtr="0" forceAA="0" upright="0" compatLnSpc="1">
            <a:prstTxWarp prst="textNoShape"/>
            <a:noAutofit/>
          </a:bodyPr>
          <a:p>
            <a:pPr>
              <a:defRPr/>
            </a:pPr>
            <a:endParaRPr/>
          </a:p>
        </p:txBody>
      </p:sp>
      <p:pic>
        <p:nvPicPr>
          <p:cNvPr id="17" name="" hidden="0"/>
          <p:cNvPicPr>
            <a:picLocks noChangeAspect="1"/>
          </p:cNvPicPr>
          <p:nvPr isPhoto="0" userDrawn="0"/>
        </p:nvPicPr>
        <p:blipFill>
          <a:blip r:embed="rId7"/>
          <a:stretch/>
        </p:blipFill>
        <p:spPr bwMode="auto">
          <a:xfrm flipH="0" flipV="0">
            <a:off x="-380999" y="4000499"/>
            <a:ext cx="3295649" cy="3295649"/>
          </a:xfrm>
          <a:prstGeom prst="rect">
            <a:avLst/>
          </a:prstGeom>
        </p:spPr>
      </p:pic>
      <p:sp>
        <p:nvSpPr>
          <p:cNvPr id="18" name="" hidden="0"/>
          <p:cNvSpPr/>
          <p:nvPr isPhoto="0" userDrawn="0"/>
        </p:nvSpPr>
        <p:spPr bwMode="auto">
          <a:xfrm>
            <a:off x="4911284" y="3705224"/>
            <a:ext cx="254916" cy="243875"/>
          </a:xfrm>
        </p:spPr>
        <p:txBody>
          <a:bodyPr rot="0" spcFirstLastPara="0" vertOverflow="overflow" horzOverflow="clip" vert="horz" wrap="square" lIns="91440" tIns="45720" rIns="91440" bIns="45720" numCol="1" spcCol="0" rtlCol="0" fromWordArt="0" anchor="t" anchorCtr="0" forceAA="0" upright="0" compatLnSpc="1">
            <a:prstTxWarp prst="textNoShape"/>
            <a:spAutoFit/>
          </a:bodyPr>
          <a:p>
            <a:pPr>
              <a:defRPr/>
            </a:pPr>
            <a:endParaRPr/>
          </a:p>
        </p:txBody>
      </p:sp>
      <p:pic>
        <p:nvPicPr>
          <p:cNvPr id="19" name="" hidden="0"/>
          <p:cNvPicPr>
            <a:picLocks noChangeAspect="1"/>
          </p:cNvPicPr>
          <p:nvPr isPhoto="0" userDrawn="0"/>
        </p:nvPicPr>
        <p:blipFill>
          <a:blip r:embed="rId8"/>
          <a:stretch/>
        </p:blipFill>
        <p:spPr bwMode="auto">
          <a:xfrm flipH="0" flipV="0">
            <a:off x="2857500" y="5576864"/>
            <a:ext cx="1014435" cy="1014435"/>
          </a:xfrm>
          <a:prstGeom prst="rect">
            <a:avLst/>
          </a:prstGeom>
        </p:spPr>
      </p:pic>
      <p:pic>
        <p:nvPicPr>
          <p:cNvPr id="20" name="" hidden="0"/>
          <p:cNvPicPr>
            <a:picLocks noChangeAspect="1"/>
          </p:cNvPicPr>
          <p:nvPr isPhoto="0" userDrawn="0"/>
        </p:nvPicPr>
        <p:blipFill>
          <a:blip r:embed="rId8"/>
          <a:stretch/>
        </p:blipFill>
        <p:spPr bwMode="auto">
          <a:xfrm flipH="0" flipV="0">
            <a:off x="6858000" y="5957863"/>
            <a:ext cx="1014435" cy="1014435"/>
          </a:xfrm>
          <a:prstGeom prst="rect">
            <a:avLst/>
          </a:prstGeom>
        </p:spPr>
      </p:pic>
      <p:pic>
        <p:nvPicPr>
          <p:cNvPr id="21" name="" hidden="0"/>
          <p:cNvPicPr>
            <a:picLocks noChangeAspect="1"/>
          </p:cNvPicPr>
          <p:nvPr isPhoto="0" userDrawn="0"/>
        </p:nvPicPr>
        <p:blipFill>
          <a:blip r:embed="rId5"/>
          <a:stretch/>
        </p:blipFill>
        <p:spPr bwMode="auto">
          <a:xfrm flipH="0" flipV="0">
            <a:off x="6381749" y="6000750"/>
            <a:ext cx="802048" cy="802048"/>
          </a:xfrm>
          <a:prstGeom prst="rect">
            <a:avLst/>
          </a:prstGeom>
        </p:spPr>
      </p:pic>
      <p:sp>
        <p:nvSpPr>
          <p:cNvPr id="22" name="" hidden="0"/>
          <p:cNvSpPr/>
          <p:nvPr isPhoto="0" userDrawn="0"/>
        </p:nvSpPr>
        <p:spPr bwMode="auto">
          <a:xfrm flipH="0" flipV="0">
            <a:off x="2002199" y="4476749"/>
            <a:ext cx="2038349" cy="2362199"/>
          </a:xfrm>
          <a:prstGeom prst="flowChartDocumen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680"/>
            <a:ext cx="9066600" cy="1260000"/>
          </a:xfrm>
          <a:prstGeom prst="rect">
            <a:avLst/>
          </a:prstGeom>
          <a:noFill/>
          <a:ln>
            <a:noFill/>
          </a:ln>
        </p:spPr>
        <p:style>
          <a:lnRef idx="0"/>
          <a:fillRef idx="0"/>
          <a:effectRef idx="0"/>
          <a:fontRef idx="minor"/>
        </p:style>
      </p:sp>
      <p:sp>
        <p:nvSpPr>
          <p:cNvPr id="5" name="CustomShape 2" hidden="0"/>
          <p:cNvSpPr/>
          <p:nvPr isPhoto="0" userDrawn="0"/>
        </p:nvSpPr>
        <p:spPr bwMode="auto">
          <a:xfrm>
            <a:off x="503640" y="1769400"/>
            <a:ext cx="9066600" cy="4383360"/>
          </a:xfrm>
          <a:prstGeom prst="rect">
            <a:avLst/>
          </a:prstGeom>
          <a:noFill/>
          <a:ln>
            <a:noFill/>
          </a:ln>
        </p:spPr>
        <p:style>
          <a:lnRef idx="0"/>
          <a:fillRef idx="0"/>
          <a:effectRef idx="0"/>
          <a:fontRef idx="minor"/>
        </p:style>
        <p:txBody>
          <a:bodyPr lIns="0" tIns="0" rIns="0" bIns="0">
            <a:normAutofit/>
          </a:bodyPr>
          <a:p>
            <a:pPr marL="432000" indent="-3214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App keeps scanning bluetooth neighbors while recording the video</a:t>
            </a:r>
            <a:endParaRPr lang="en-US" sz="3200" b="0" strike="noStrike" spc="-1">
              <a:latin typeface="Arial"/>
            </a:endParaRPr>
          </a:p>
          <a:p>
            <a:pPr marL="432000" indent="-321480">
              <a:lnSpc>
                <a:spcPct val="100000"/>
              </a:lnSpc>
              <a:spcBef>
                <a:spcPts val="1134"/>
              </a:spcBef>
              <a:buClr>
                <a:srgbClr val="000000"/>
              </a:buClr>
              <a:buSzPct val="45000"/>
              <a:buFont typeface="Wingdings"/>
              <a:buChar char=""/>
              <a:defRPr/>
            </a:pPr>
            <a:r>
              <a:rPr lang="en-US" sz="2600" b="0" strike="noStrike" spc="-1">
                <a:solidFill>
                  <a:srgbClr val="000000"/>
                </a:solidFill>
                <a:latin typeface="Arial"/>
                <a:ea typeface="DejaVu Sans"/>
              </a:rPr>
              <a:t>Identifiers and decibels</a:t>
            </a:r>
            <a:endParaRPr lang="en-US" sz="2600" b="0" strike="noStrike" spc="-1">
              <a:latin typeface="Arial"/>
            </a:endParaRPr>
          </a:p>
          <a:p>
            <a:pPr marL="432000" indent="-321480">
              <a:lnSpc>
                <a:spcPct val="100000"/>
              </a:lnSpc>
              <a:spcBef>
                <a:spcPts val="1134"/>
              </a:spcBef>
              <a:buClr>
                <a:srgbClr val="000000"/>
              </a:buClr>
              <a:buSzPct val="45000"/>
              <a:buFont typeface="Wingdings"/>
              <a:buChar char=""/>
              <a:defRPr/>
            </a:pPr>
            <a:r>
              <a:rPr lang="en-US" sz="2600" b="0" strike="noStrike" spc="-1">
                <a:solidFill>
                  <a:srgbClr val="000000"/>
                </a:solidFill>
                <a:latin typeface="Arial"/>
                <a:ea typeface="DejaVu Sans"/>
              </a:rPr>
              <a:t>Saved with video metadata as potential witnesses</a:t>
            </a:r>
            <a:endParaRPr lang="en-US" sz="2600" b="0" strike="noStrike" spc="-1">
              <a:latin typeface="Arial"/>
            </a:endParaRPr>
          </a:p>
          <a:p>
            <a:pPr marL="432000" indent="-321480">
              <a:lnSpc>
                <a:spcPct val="100000"/>
              </a:lnSpc>
              <a:spcBef>
                <a:spcPts val="1134"/>
              </a:spcBef>
              <a:buClr>
                <a:srgbClr val="000000"/>
              </a:buClr>
              <a:buSzPct val="45000"/>
              <a:buFont typeface="Wingdings"/>
              <a:buChar char=""/>
              <a:defRPr/>
            </a:pPr>
            <a:r>
              <a:rPr lang="en-US" sz="2600" b="0" strike="noStrike" spc="-1">
                <a:solidFill>
                  <a:srgbClr val="000000"/>
                </a:solidFill>
                <a:latin typeface="Arial"/>
                <a:ea typeface="DejaVu Sans"/>
              </a:rPr>
              <a:t>Allow users to come forward and claim witness hood either online or in court of law</a:t>
            </a:r>
            <a:endParaRPr lang="en-US" sz="26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Ravi Reporter State Diagram</a:t>
            </a:r>
            <a:endParaRPr lang="en-US" sz="4400" b="0" strike="noStrike" spc="-1">
              <a:latin typeface="Arial"/>
            </a:endParaRPr>
          </a:p>
        </p:txBody>
      </p:sp>
      <p:pic>
        <p:nvPicPr>
          <p:cNvPr id="5" name="" descr="" hidden="0"/>
          <p:cNvPicPr/>
          <p:nvPr isPhoto="0" userDrawn="0"/>
        </p:nvPicPr>
        <p:blipFill>
          <a:blip r:embed="rId2"/>
          <a:stretch/>
        </p:blipFill>
        <p:spPr bwMode="auto">
          <a:xfrm flipH="0" flipV="0">
            <a:off x="878249" y="1219199"/>
            <a:ext cx="8039099" cy="5676899"/>
          </a:xfrm>
          <a:prstGeom prst="rect">
            <a:avLst/>
          </a:prstGeom>
          <a:ln>
            <a:noFill/>
          </a:ln>
        </p:spPr>
      </p:pic>
      <p:sp>
        <p:nvSpPr>
          <p:cNvPr id="6" name="" hidden="0"/>
          <p:cNvSpPr txBox="1"/>
          <p:nvPr isPhoto="0" userDrawn="0"/>
        </p:nvSpPr>
        <p:spPr bwMode="auto">
          <a:xfrm flipH="0" flipV="0">
            <a:off x="2040300" y="2438399"/>
            <a:ext cx="1276349" cy="361949"/>
          </a:xfrm>
          <a:prstGeom prst="rect">
            <a:avLst/>
          </a:prstGeom>
          <a:solidFill>
            <a:schemeClr val="bg1"/>
          </a:solidFill>
        </p:spPr>
        <p:txBody>
          <a:bodyPr vertOverflow="overflow" horzOverflow="clip" vert="horz" wrap="square" lIns="91440" tIns="45720" rIns="91440" bIns="45720" numCol="1" spcCol="0" rtlCol="0" fromWordArt="0" anchor="t" anchorCtr="0" forceAA="0" upright="0" compatLnSpc="0">
            <a:noAutofit/>
          </a:bodyPr>
          <a:p>
            <a:pPr>
              <a:defRPr/>
            </a:pPr>
            <a:r>
              <a:rPr sz="1400"/>
              <a:t>Anonymous</a:t>
            </a:r>
            <a:endParaRPr sz="1400"/>
          </a:p>
          <a:p>
            <a:pPr>
              <a:defRPr/>
            </a:pPr>
            <a:r>
              <a:rPr sz="1400"/>
              <a:t>mode</a:t>
            </a:r>
            <a:endParaRPr sz="1400"/>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827640" y="48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ACR</a:t>
            </a:r>
            <a:endParaRPr lang="en-US" sz="4400" b="0" strike="noStrike" spc="-1">
              <a:latin typeface="Arial"/>
            </a:endParaRPr>
          </a:p>
        </p:txBody>
      </p:sp>
      <p:sp>
        <p:nvSpPr>
          <p:cNvPr id="5" name="CustomShape 2" hidden="0"/>
          <p:cNvSpPr/>
          <p:nvPr isPhoto="0" userDrawn="0"/>
        </p:nvSpPr>
        <p:spPr bwMode="auto">
          <a:xfrm flipH="0" flipV="0">
            <a:off x="408389" y="1676399"/>
            <a:ext cx="4698959" cy="5285129"/>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Convert a video stream into a compact signature – or content fingerprint</a:t>
            </a:r>
            <a:endParaRPr lang="en-US" sz="24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200" b="0" strike="noStrike" spc="-1">
                <a:solidFill>
                  <a:srgbClr val="000000"/>
                </a:solidFill>
                <a:latin typeface="Arial"/>
                <a:ea typeface="DejaVu Sans"/>
              </a:rPr>
              <a:t>Unique to the situation</a:t>
            </a:r>
            <a:endParaRPr lang="en-US" sz="22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200" b="0" strike="noStrike" spc="-1">
                <a:solidFill>
                  <a:srgbClr val="000000"/>
                </a:solidFill>
                <a:latin typeface="Arial"/>
                <a:ea typeface="DejaVu Sans"/>
              </a:rPr>
              <a:t>Other devices recording the same event nearby will match on this fingerprint</a:t>
            </a:r>
            <a:endParaRPr lang="en-US" sz="22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200" b="0" strike="noStrike" spc="-1">
                <a:solidFill>
                  <a:srgbClr val="000000"/>
                </a:solidFill>
                <a:latin typeface="Arial"/>
                <a:ea typeface="DejaVu Sans"/>
              </a:rPr>
              <a:t>We can use this match to </a:t>
            </a:r>
            <a:r>
              <a:rPr lang="en-US" sz="2200" b="0" strike="noStrike" spc="-1">
                <a:solidFill>
                  <a:srgbClr val="000000"/>
                </a:solidFill>
                <a:latin typeface="Arial"/>
                <a:ea typeface="DejaVu Sans"/>
              </a:rPr>
              <a:t>	</a:t>
            </a:r>
            <a:endParaRPr lang="en-US" sz="2200" b="0" strike="noStrike" spc="-1">
              <a:latin typeface="Arial"/>
            </a:endParaRPr>
          </a:p>
          <a:p>
            <a:pPr marL="1080000" lvl="4" indent="-212040">
              <a:lnSpc>
                <a:spcPct val="100000"/>
              </a:lnSpc>
              <a:spcBef>
                <a:spcPts val="1414"/>
              </a:spcBef>
              <a:buClr>
                <a:srgbClr val="000000"/>
              </a:buClr>
              <a:buSzPct val="45000"/>
              <a:buFont typeface="Wingdings"/>
              <a:buChar char=""/>
              <a:defRPr/>
            </a:pPr>
            <a:r>
              <a:rPr lang="en-US" sz="2000" b="0" strike="noStrike" spc="-1">
                <a:solidFill>
                  <a:srgbClr val="000000"/>
                </a:solidFill>
                <a:latin typeface="Arial"/>
                <a:ea typeface="DejaVu Sans"/>
              </a:rPr>
              <a:t>Deduce witnesses</a:t>
            </a:r>
            <a:endParaRPr lang="en-US" sz="2000" b="0" strike="noStrike" spc="-1">
              <a:latin typeface="Arial"/>
            </a:endParaRPr>
          </a:p>
          <a:p>
            <a:pPr marL="1080000" lvl="4" indent="-212040">
              <a:lnSpc>
                <a:spcPct val="100000"/>
              </a:lnSpc>
              <a:spcBef>
                <a:spcPts val="1414"/>
              </a:spcBef>
              <a:buClr>
                <a:srgbClr val="000000"/>
              </a:buClr>
              <a:buSzPct val="45000"/>
              <a:buFont typeface="Wingdings"/>
              <a:buChar char=""/>
              <a:defRPr/>
            </a:pPr>
            <a:r>
              <a:rPr lang="en-US" sz="2000" b="0" strike="noStrike" spc="-1">
                <a:solidFill>
                  <a:srgbClr val="000000"/>
                </a:solidFill>
                <a:latin typeface="Arial"/>
                <a:ea typeface="DejaVu Sans"/>
              </a:rPr>
              <a:t>Claim ownership (when safe) by using Anonymous commitment on Blockchain. See next slide</a:t>
            </a:r>
            <a:endParaRPr lang="en-US" sz="2000" b="0" strike="noStrike" spc="-1">
              <a:latin typeface="Arial"/>
            </a:endParaRPr>
          </a:p>
        </p:txBody>
      </p:sp>
      <p:sp>
        <p:nvSpPr>
          <p:cNvPr id="6" name="CustomShape 3" hidden="0"/>
          <p:cNvSpPr/>
          <p:nvPr isPhoto="0" userDrawn="0"/>
        </p:nvSpPr>
        <p:spPr bwMode="auto">
          <a:xfrm>
            <a:off x="503640" y="1769400"/>
            <a:ext cx="2153160" cy="5060880"/>
          </a:xfrm>
          <a:prstGeom prst="rect">
            <a:avLst/>
          </a:prstGeom>
          <a:noFill/>
          <a:ln>
            <a:noFill/>
          </a:ln>
        </p:spPr>
        <p:style>
          <a:lnRef idx="0"/>
          <a:fillRef idx="0"/>
          <a:effectRef idx="0"/>
          <a:fontRef idx="minor"/>
        </p:style>
      </p:sp>
      <p:pic>
        <p:nvPicPr>
          <p:cNvPr id="7" name="" descr="" hidden="0"/>
          <p:cNvPicPr/>
          <p:nvPr isPhoto="0" userDrawn="0"/>
        </p:nvPicPr>
        <p:blipFill>
          <a:blip r:embed="rId3"/>
          <a:stretch/>
        </p:blipFill>
        <p:spPr bwMode="auto">
          <a:xfrm>
            <a:off x="5207038" y="2758500"/>
            <a:ext cx="4778280" cy="3417480"/>
          </a:xfrm>
          <a:prstGeom prst="rect">
            <a:avLst/>
          </a:prstGeom>
          <a:ln>
            <a:noFill/>
          </a:ln>
        </p:spPr>
      </p:pic>
      <p:sp>
        <p:nvSpPr>
          <p:cNvPr id="8" name="CustomShape 5" hidden="0"/>
          <p:cNvSpPr/>
          <p:nvPr isPhoto="0" userDrawn="0"/>
        </p:nvSpPr>
        <p:spPr bwMode="auto">
          <a:xfrm>
            <a:off x="5486400" y="1988820"/>
            <a:ext cx="4418640" cy="72756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800" b="0" u="sng" strike="noStrike" spc="0">
                <a:solidFill>
                  <a:schemeClr val="accent1"/>
                </a:solidFill>
                <a:latin typeface="Arial"/>
                <a:ea typeface="DejaVu Sans"/>
                <a:hlinkClick r:id="rId4" tooltip="https://en.wikipedia.org/wiki/Automatic_content_recognition"/>
              </a:rPr>
              <a:t>Snippet From Wikipedia</a:t>
            </a:r>
            <a:endParaRPr sz="2400" b="0" strike="noStrike" spc="-1">
              <a:solidFill>
                <a:schemeClr val="accent1"/>
              </a:solidFill>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827640" y="48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Blockchain and Claiming Ownership</a:t>
            </a:r>
            <a:endParaRPr lang="en-US" sz="4400" b="0" strike="noStrike" spc="-1">
              <a:latin typeface="Arial"/>
            </a:endParaRPr>
          </a:p>
        </p:txBody>
      </p:sp>
      <p:sp>
        <p:nvSpPr>
          <p:cNvPr id="5" name="CustomShape 2" hidden="0"/>
          <p:cNvSpPr/>
          <p:nvPr isPhoto="0" userDrawn="0"/>
        </p:nvSpPr>
        <p:spPr bwMode="auto">
          <a:xfrm>
            <a:off x="503640" y="1805400"/>
            <a:ext cx="4418640" cy="506088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Every video has a unique metadata</a:t>
            </a:r>
            <a:endParaRPr lang="en-US" sz="24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400" b="0" strike="noStrike" spc="-1">
                <a:solidFill>
                  <a:srgbClr val="000000"/>
                </a:solidFill>
                <a:latin typeface="Arial"/>
                <a:ea typeface="DejaVu Sans"/>
              </a:rPr>
              <a:t>Create an NFT which links the userid with the content signature of the video</a:t>
            </a:r>
            <a:endParaRPr lang="en-US" sz="24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400" b="0" strike="noStrike" spc="-1">
                <a:solidFill>
                  <a:srgbClr val="000000"/>
                </a:solidFill>
                <a:latin typeface="Arial"/>
                <a:ea typeface="DejaVu Sans"/>
              </a:rPr>
              <a:t>Without disclosing the userid</a:t>
            </a:r>
            <a:endParaRPr lang="en-US" sz="2400" b="0" strike="noStrike" spc="-1">
              <a:latin typeface="Arial"/>
            </a:endParaRPr>
          </a:p>
          <a:p>
            <a:pPr marL="648000" lvl="2" indent="-212040">
              <a:lnSpc>
                <a:spcPct val="100000"/>
              </a:lnSpc>
              <a:spcBef>
                <a:spcPts val="1414"/>
              </a:spcBef>
              <a:buClr>
                <a:srgbClr val="000000"/>
              </a:buClr>
              <a:buSzPct val="45000"/>
              <a:buFont typeface="Wingdings"/>
              <a:buChar char=""/>
              <a:defRPr/>
            </a:pPr>
            <a:r>
              <a:rPr lang="en-US" sz="2400" b="0" strike="noStrike" spc="-1">
                <a:solidFill>
                  <a:srgbClr val="000000"/>
                </a:solidFill>
                <a:latin typeface="Arial"/>
                <a:ea typeface="DejaVu Sans"/>
              </a:rPr>
              <a:t>   </a:t>
            </a:r>
            <a:r>
              <a:rPr lang="en-US" sz="2400" b="0" strike="noStrike" spc="-1">
                <a:solidFill>
                  <a:srgbClr val="000000"/>
                </a:solidFill>
                <a:latin typeface="Arial"/>
                <a:ea typeface="DejaVu Sans"/>
              </a:rPr>
              <a:t>SHA( video, userid )</a:t>
            </a:r>
            <a:endParaRPr lang="en-US" sz="24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Reporter can claim ownership of video they had to shoot anonymously for safety reasons</a:t>
            </a:r>
            <a:endParaRPr lang="en-US" sz="2400" b="0" strike="noStrike" spc="-1">
              <a:latin typeface="Arial"/>
            </a:endParaRPr>
          </a:p>
        </p:txBody>
      </p:sp>
      <p:sp>
        <p:nvSpPr>
          <p:cNvPr id="6" name="CustomShape 3" hidden="0"/>
          <p:cNvSpPr/>
          <p:nvPr isPhoto="0" userDrawn="0"/>
        </p:nvSpPr>
        <p:spPr bwMode="auto">
          <a:xfrm>
            <a:off x="503640" y="1769400"/>
            <a:ext cx="2153160" cy="5060880"/>
          </a:xfrm>
          <a:prstGeom prst="rect">
            <a:avLst/>
          </a:prstGeom>
          <a:noFill/>
          <a:ln>
            <a:noFill/>
          </a:ln>
        </p:spPr>
        <p:style>
          <a:lnRef idx="0"/>
          <a:fillRef idx="0"/>
          <a:effectRef idx="0"/>
          <a:fontRef idx="minor"/>
        </p:style>
      </p:sp>
      <p:sp>
        <p:nvSpPr>
          <p:cNvPr id="7" name="CustomShape 4" hidden="0"/>
          <p:cNvSpPr/>
          <p:nvPr isPhoto="0" userDrawn="0"/>
        </p:nvSpPr>
        <p:spPr bwMode="auto">
          <a:xfrm>
            <a:off x="2770920" y="1769400"/>
            <a:ext cx="2153160" cy="5060880"/>
          </a:xfrm>
          <a:prstGeom prst="rect">
            <a:avLst/>
          </a:prstGeom>
          <a:noFill/>
          <a:ln>
            <a:noFill/>
          </a:ln>
        </p:spPr>
        <p:style>
          <a:lnRef idx="0"/>
          <a:fillRef idx="0"/>
          <a:effectRef idx="0"/>
          <a:fontRef idx="minor"/>
        </p:style>
      </p:sp>
      <p:sp>
        <p:nvSpPr>
          <p:cNvPr id="8" name="CustomShape 5" hidden="0"/>
          <p:cNvSpPr/>
          <p:nvPr isPhoto="0" userDrawn="0"/>
        </p:nvSpPr>
        <p:spPr bwMode="auto">
          <a:xfrm>
            <a:off x="5486400" y="2056320"/>
            <a:ext cx="4418640" cy="72756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400" b="0" u="sng" strike="noStrike" spc="0">
                <a:solidFill>
                  <a:schemeClr val="accent1"/>
                </a:solidFill>
                <a:latin typeface="Arial"/>
                <a:ea typeface="DejaVu Sans"/>
                <a:hlinkClick r:id="rId2" tooltip="https://en.wikipedia.org/wiki/Ethereum"/>
              </a:rPr>
              <a:t>Snippet From Wikipedia</a:t>
            </a:r>
            <a:endParaRPr lang="en-US" sz="2400" b="0" strike="noStrike" spc="-1">
              <a:latin typeface="Arial"/>
            </a:endParaRPr>
          </a:p>
        </p:txBody>
      </p:sp>
      <p:pic>
        <p:nvPicPr>
          <p:cNvPr id="9" name="" descr="" hidden="0"/>
          <p:cNvPicPr/>
          <p:nvPr isPhoto="0" userDrawn="0"/>
        </p:nvPicPr>
        <p:blipFill>
          <a:blip r:embed="rId3"/>
          <a:stretch/>
        </p:blipFill>
        <p:spPr bwMode="auto">
          <a:xfrm>
            <a:off x="5153039" y="2760840"/>
            <a:ext cx="4799160" cy="33883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Videos, Cell Phones, Privacy</a:t>
            </a:r>
            <a:endParaRPr lang="en-US" sz="4400" b="0" strike="noStrike" spc="-1">
              <a:latin typeface="Arial"/>
            </a:endParaRPr>
          </a:p>
        </p:txBody>
      </p:sp>
      <p:sp>
        <p:nvSpPr>
          <p:cNvPr id="5" name="CustomShape 2" hidden="0"/>
          <p:cNvSpPr/>
          <p:nvPr isPhoto="0" userDrawn="0"/>
        </p:nvSpPr>
        <p:spPr bwMode="auto">
          <a:xfrm>
            <a:off x="503640" y="1769400"/>
            <a:ext cx="4242960" cy="5060880"/>
          </a:xfrm>
          <a:prstGeom prst="rect">
            <a:avLst/>
          </a:prstGeom>
          <a:noFill/>
          <a:ln>
            <a:noFill/>
          </a:ln>
        </p:spPr>
        <p:style>
          <a:lnRef idx="0"/>
          <a:fillRef idx="0"/>
          <a:effectRef idx="0"/>
          <a:fontRef idx="minor"/>
        </p:style>
        <p:txBody>
          <a:bodyPr lIns="0" tIns="0" rIns="0" bIns="0">
            <a:normAutofit/>
          </a:bodyPr>
          <a:p>
            <a:pPr marL="432000" indent="-3178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Billions of Cell Phones and Videos</a:t>
            </a:r>
            <a:endParaRPr lang="en-US" sz="32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Save copy on some cloud …  </a:t>
            </a:r>
            <a:endParaRPr lang="en-US" sz="2800" b="0" strike="noStrike" spc="-1">
              <a:latin typeface="Arial"/>
            </a:endParaRPr>
          </a:p>
          <a:p>
            <a:pPr marL="432000" indent="-3178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Privacy</a:t>
            </a:r>
            <a:endParaRPr lang="en-US" sz="32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Protection from arbitrary or unlawful interferences with their “privacy, family, home or correspondence.”</a:t>
            </a:r>
            <a:endParaRPr lang="en-US" sz="2800" b="0" strike="noStrike" spc="-1">
              <a:latin typeface="Arial"/>
            </a:endParaRPr>
          </a:p>
        </p:txBody>
      </p:sp>
      <p:pic>
        <p:nvPicPr>
          <p:cNvPr id="6" name="" descr="" hidden="0"/>
          <p:cNvPicPr/>
          <p:nvPr isPhoto="0" userDrawn="0"/>
        </p:nvPicPr>
        <p:blipFill>
          <a:blip r:embed="rId3"/>
          <a:stretch/>
        </p:blipFill>
        <p:spPr bwMode="auto">
          <a:xfrm rot="8999">
            <a:off x="5215680" y="1771560"/>
            <a:ext cx="4726080" cy="45640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Video Pipeline</a:t>
            </a:r>
            <a:endParaRPr lang="en-US" sz="4400" b="0" strike="noStrike" spc="-1">
              <a:latin typeface="Arial"/>
            </a:endParaRPr>
          </a:p>
        </p:txBody>
      </p:sp>
      <p:pic>
        <p:nvPicPr>
          <p:cNvPr id="5" name="" descr="" hidden="0"/>
          <p:cNvPicPr/>
          <p:nvPr isPhoto="0" userDrawn="0"/>
        </p:nvPicPr>
        <p:blipFill>
          <a:blip r:embed="rId2"/>
          <a:stretch/>
        </p:blipFill>
        <p:spPr bwMode="auto">
          <a:xfrm rot="46200">
            <a:off x="1121760" y="1614600"/>
            <a:ext cx="7508880" cy="53020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48600"/>
            <a:ext cx="8198280" cy="12448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Authentication Bootchain</a:t>
            </a:r>
            <a:endParaRPr lang="en-US" sz="4400" b="0" strike="noStrike" spc="-1">
              <a:latin typeface="Arial"/>
            </a:endParaRPr>
          </a:p>
        </p:txBody>
      </p:sp>
      <p:sp>
        <p:nvSpPr>
          <p:cNvPr id="5" name="CustomShape 2" hidden="0"/>
          <p:cNvSpPr/>
          <p:nvPr isPhoto="0" userDrawn="0"/>
        </p:nvSpPr>
        <p:spPr bwMode="auto">
          <a:xfrm>
            <a:off x="503640" y="1336320"/>
            <a:ext cx="9276840" cy="3414960"/>
          </a:xfrm>
          <a:prstGeom prst="rect">
            <a:avLst/>
          </a:prstGeom>
          <a:noFill/>
          <a:ln>
            <a:noFill/>
          </a:ln>
        </p:spPr>
        <p:style>
          <a:lnRef idx="0"/>
          <a:fillRef idx="0"/>
          <a:effectRef idx="0"/>
          <a:fontRef idx="minor"/>
        </p:style>
        <p:txBody>
          <a:bodyPr lIns="0" tIns="0" rIns="0" bIns="0">
            <a:normAutofit/>
          </a:bodyPr>
          <a:p>
            <a:pPr marL="432000" indent="-31824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App published on the appropriate official store has cryptographic features</a:t>
            </a:r>
            <a:endParaRPr lang="en-US" sz="3200" b="0" strike="noStrike" spc="-1">
              <a:latin typeface="Arial"/>
            </a:endParaRPr>
          </a:p>
          <a:p>
            <a:pPr marL="648000" lvl="2" indent="-21240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The secure component can verify if legitimate signature on incoming requests</a:t>
            </a:r>
            <a:endParaRPr lang="en-US" sz="2600" b="0" strike="noStrike" spc="-1">
              <a:latin typeface="Arial"/>
            </a:endParaRPr>
          </a:p>
          <a:p>
            <a:pPr marL="648000" lvl="2" indent="-21240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Then rely on Authenticated timestamp and GPS </a:t>
            </a:r>
            <a:endParaRPr lang="en-US" sz="2600" b="0" strike="noStrike" spc="-1">
              <a:latin typeface="Arial"/>
            </a:endParaRPr>
          </a:p>
        </p:txBody>
      </p:sp>
      <p:sp>
        <p:nvSpPr>
          <p:cNvPr id="6" name="CustomShape 3" hidden="0"/>
          <p:cNvSpPr/>
          <p:nvPr isPhoto="0" userDrawn="0"/>
        </p:nvSpPr>
        <p:spPr bwMode="auto">
          <a:xfrm>
            <a:off x="5301360" y="1280520"/>
            <a:ext cx="4416840" cy="5152320"/>
          </a:xfrm>
          <a:prstGeom prst="rect">
            <a:avLst/>
          </a:prstGeom>
          <a:noFill/>
          <a:ln>
            <a:noFill/>
          </a:ln>
        </p:spPr>
        <p:style>
          <a:lnRef idx="0"/>
          <a:fillRef idx="0"/>
          <a:effectRef idx="0"/>
          <a:fontRef idx="minor"/>
        </p:style>
      </p:sp>
      <p:pic>
        <p:nvPicPr>
          <p:cNvPr id="7" name="" descr="" hidden="0"/>
          <p:cNvPicPr/>
          <p:nvPr isPhoto="0" userDrawn="0"/>
        </p:nvPicPr>
        <p:blipFill>
          <a:blip r:embed="rId2"/>
          <a:stretch/>
        </p:blipFill>
        <p:spPr bwMode="auto">
          <a:xfrm>
            <a:off x="2250000" y="4012624"/>
            <a:ext cx="7128360" cy="27378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3600" b="0" strike="noStrike" spc="-1">
                <a:solidFill>
                  <a:srgbClr val="FF6600"/>
                </a:solidFill>
                <a:latin typeface="Arial"/>
                <a:ea typeface="DejaVu Sans"/>
              </a:rPr>
              <a:t>Ravi Reporter App</a:t>
            </a:r>
            <a:endParaRPr lang="en-US" sz="3600" b="0" strike="noStrike" spc="-1">
              <a:latin typeface="Arial"/>
            </a:endParaRPr>
          </a:p>
        </p:txBody>
      </p:sp>
      <p:sp>
        <p:nvSpPr>
          <p:cNvPr id="5" name="CustomShape 2" hidden="0"/>
          <p:cNvSpPr/>
          <p:nvPr isPhoto="0" userDrawn="0"/>
        </p:nvSpPr>
        <p:spPr bwMode="auto">
          <a:xfrm>
            <a:off x="503640" y="1517400"/>
            <a:ext cx="4418640" cy="506088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800" b="0" strike="noStrike" spc="-1">
                <a:solidFill>
                  <a:srgbClr val="000000"/>
                </a:solidFill>
                <a:latin typeface="Arial"/>
                <a:ea typeface="DejaVu Sans"/>
              </a:rPr>
              <a:t>Personal video </a:t>
            </a:r>
            <a:r>
              <a:rPr lang="en-US" sz="3200" b="0" strike="noStrike" spc="-1">
                <a:solidFill>
                  <a:srgbClr val="000000"/>
                </a:solidFill>
                <a:latin typeface="Arial"/>
                <a:ea typeface="DejaVu Sans"/>
              </a:rPr>
              <a:t>recorder</a:t>
            </a:r>
            <a:endParaRPr lang="en-US" sz="32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600" b="0" strike="noStrike" spc="-1">
                <a:solidFill>
                  <a:srgbClr val="000000"/>
                </a:solidFill>
                <a:latin typeface="Arial"/>
                <a:ea typeface="DejaVu Sans"/>
              </a:rPr>
              <a:t>Privacy protection via encryption of original data:</a:t>
            </a:r>
            <a:endParaRPr lang="en-US" sz="2600" b="0" strike="noStrike" spc="-1">
              <a:latin typeface="Arial"/>
            </a:endParaRPr>
          </a:p>
          <a:p>
            <a:pPr marL="1296000" lvl="2" indent="-281520">
              <a:lnSpc>
                <a:spcPct val="100000"/>
              </a:lnSpc>
              <a:spcBef>
                <a:spcPts val="850"/>
              </a:spcBef>
              <a:buClr>
                <a:srgbClr val="FF6600"/>
              </a:buClr>
              <a:buSzPct val="45000"/>
              <a:buFont typeface="Wingdings"/>
              <a:buChar char=""/>
              <a:defRPr/>
            </a:pPr>
            <a:r>
              <a:rPr lang="en-US" sz="2200" b="0" strike="noStrike" spc="-1">
                <a:solidFill>
                  <a:srgbClr val="000000"/>
                </a:solidFill>
                <a:latin typeface="Arial"/>
                <a:ea typeface="DejaVu Sans"/>
              </a:rPr>
              <a:t>Video </a:t>
            </a:r>
            <a:endParaRPr lang="en-US" sz="2200" b="0" strike="noStrike" spc="-1">
              <a:latin typeface="Arial"/>
            </a:endParaRPr>
          </a:p>
          <a:p>
            <a:pPr marL="1296000" lvl="2" indent="-281520">
              <a:lnSpc>
                <a:spcPct val="100000"/>
              </a:lnSpc>
              <a:spcBef>
                <a:spcPts val="850"/>
              </a:spcBef>
              <a:buClr>
                <a:srgbClr val="FF6600"/>
              </a:buClr>
              <a:buSzPct val="45000"/>
              <a:buFont typeface="Wingdings"/>
              <a:buChar char=""/>
              <a:defRPr/>
            </a:pPr>
            <a:r>
              <a:rPr lang="en-US" sz="2200" b="0" strike="noStrike" spc="-1">
                <a:solidFill>
                  <a:srgbClr val="000000"/>
                </a:solidFill>
                <a:latin typeface="Arial"/>
                <a:ea typeface="DejaVu Sans"/>
              </a:rPr>
              <a:t>Audio</a:t>
            </a:r>
            <a:endParaRPr lang="en-US" sz="2200" b="0" strike="noStrike" spc="-1">
              <a:latin typeface="Arial"/>
            </a:endParaRPr>
          </a:p>
          <a:p>
            <a:pPr marL="1296000" lvl="2" indent="-281520">
              <a:lnSpc>
                <a:spcPct val="100000"/>
              </a:lnSpc>
              <a:spcBef>
                <a:spcPts val="850"/>
              </a:spcBef>
              <a:buClr>
                <a:srgbClr val="FF6600"/>
              </a:buClr>
              <a:buSzPct val="45000"/>
              <a:buFont typeface="Wingdings"/>
              <a:buChar char=""/>
              <a:defRPr/>
            </a:pPr>
            <a:r>
              <a:rPr lang="en-US" sz="2200" b="0" strike="noStrike" spc="-1">
                <a:solidFill>
                  <a:srgbClr val="000000"/>
                </a:solidFill>
                <a:latin typeface="Arial"/>
                <a:ea typeface="DejaVu Sans"/>
              </a:rPr>
              <a:t>Bluetooth neighborhood</a:t>
            </a:r>
            <a:endParaRPr lang="en-US" sz="2200" b="0" strike="noStrike" spc="-1">
              <a:latin typeface="Arial"/>
            </a:endParaRPr>
          </a:p>
          <a:p>
            <a:pPr marL="432000" indent="-317520">
              <a:lnSpc>
                <a:spcPct val="100000"/>
              </a:lnSpc>
              <a:spcBef>
                <a:spcPts val="850"/>
              </a:spcBef>
              <a:buClr>
                <a:srgbClr val="FF6600"/>
              </a:buClr>
              <a:buSzPct val="45000"/>
              <a:buFont typeface="Wingdings"/>
              <a:buChar char=""/>
              <a:defRPr/>
            </a:pPr>
            <a:r>
              <a:rPr lang="en-US" sz="2600" b="0" strike="noStrike" spc="-1">
                <a:solidFill>
                  <a:srgbClr val="000000"/>
                </a:solidFill>
                <a:latin typeface="Arial"/>
                <a:ea typeface="DejaVu Sans"/>
              </a:rPr>
              <a:t>Authenticated time and place of video</a:t>
            </a:r>
            <a:endParaRPr lang="en-US" sz="2600" b="0" strike="noStrike" spc="-1">
              <a:latin typeface="Arial"/>
            </a:endParaRPr>
          </a:p>
          <a:p>
            <a:pPr marL="1296000" lvl="2" indent="-281520">
              <a:lnSpc>
                <a:spcPct val="100000"/>
              </a:lnSpc>
              <a:spcBef>
                <a:spcPts val="850"/>
              </a:spcBef>
              <a:buClr>
                <a:srgbClr val="FF6600"/>
              </a:buClr>
              <a:buSzPct val="45000"/>
              <a:buFont typeface="Wingdings"/>
              <a:buChar char=""/>
              <a:defRPr/>
            </a:pPr>
            <a:r>
              <a:rPr lang="en-US" sz="2400" b="0" strike="noStrike" spc="-1">
                <a:solidFill>
                  <a:srgbClr val="000000"/>
                </a:solidFill>
                <a:latin typeface="Arial"/>
                <a:ea typeface="DejaVu Sans"/>
              </a:rPr>
              <a:t>Share video if you want</a:t>
            </a:r>
            <a:endParaRPr lang="en-US" sz="2400" b="0" strike="noStrike" spc="-1">
              <a:latin typeface="Arial"/>
            </a:endParaRPr>
          </a:p>
        </p:txBody>
      </p:sp>
      <p:sp>
        <p:nvSpPr>
          <p:cNvPr id="6" name="CustomShape 3" hidden="0"/>
          <p:cNvSpPr/>
          <p:nvPr isPhoto="0" userDrawn="0"/>
        </p:nvSpPr>
        <p:spPr bwMode="auto">
          <a:xfrm>
            <a:off x="5291640" y="1553400"/>
            <a:ext cx="4418640" cy="506088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3200" b="0" strike="noStrike" spc="-1">
                <a:solidFill>
                  <a:srgbClr val="000000"/>
                </a:solidFill>
                <a:latin typeface="Arial"/>
                <a:ea typeface="DejaVu Sans"/>
              </a:rPr>
              <a:t>Citizen reporter</a:t>
            </a:r>
            <a:endParaRPr lang="en-US" sz="32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800" b="0" strike="noStrike" spc="-1">
                <a:solidFill>
                  <a:srgbClr val="000000"/>
                </a:solidFill>
                <a:latin typeface="Arial"/>
                <a:ea typeface="DejaVu Sans"/>
              </a:rPr>
              <a:t>Safety via anonymous/stealth saving of video on cloud</a:t>
            </a:r>
            <a:endParaRPr lang="en-US" sz="28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800" b="0" strike="noStrike" spc="-1">
                <a:solidFill>
                  <a:srgbClr val="000000"/>
                </a:solidFill>
                <a:latin typeface="Arial"/>
                <a:ea typeface="DejaVu Sans"/>
              </a:rPr>
              <a:t>Able to later “claim” authorship of video and share</a:t>
            </a:r>
            <a:endParaRPr lang="en-US" sz="2800" b="0" strike="noStrike" spc="-1">
              <a:latin typeface="Arial"/>
            </a:endParaRPr>
          </a:p>
          <a:p>
            <a:pPr marL="1296000" lvl="2" indent="-281520">
              <a:lnSpc>
                <a:spcPct val="100000"/>
              </a:lnSpc>
              <a:spcBef>
                <a:spcPts val="850"/>
              </a:spcBef>
              <a:buClr>
                <a:srgbClr val="FF6600"/>
              </a:buClr>
              <a:buSzPct val="45000"/>
              <a:buFont typeface="Wingdings"/>
              <a:buChar char=""/>
              <a:defRPr/>
            </a:pPr>
            <a:r>
              <a:rPr lang="en-US" sz="2400" b="0" strike="noStrike" spc="-1">
                <a:solidFill>
                  <a:srgbClr val="000000"/>
                </a:solidFill>
                <a:latin typeface="Arial"/>
                <a:ea typeface="DejaVu Sans"/>
              </a:rPr>
              <a:t>Implemented via Blockchain commitment</a:t>
            </a:r>
            <a:endParaRPr lang="en-US" sz="24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19"/>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0">
                <a:latin typeface="Arial"/>
              </a:rPr>
              <a:t>Ravi Reporter </a:t>
            </a:r>
            <a:endParaRPr lang="en-US" sz="4400" b="0" strike="noStrike" spc="0">
              <a:latin typeface="Arial"/>
            </a:endParaRPr>
          </a:p>
          <a:p>
            <a:pPr algn="ctr">
              <a:lnSpc>
                <a:spcPct val="100000"/>
              </a:lnSpc>
              <a:defRPr/>
            </a:pPr>
            <a:r>
              <a:rPr lang="en-US" sz="4400" b="0" strike="noStrike" spc="0">
                <a:latin typeface="Arial"/>
              </a:rPr>
              <a:t>Recorder</a:t>
            </a:r>
            <a:endParaRPr lang="en-US" sz="4400" b="0" strike="noStrike" spc="0">
              <a:latin typeface="Arial"/>
            </a:endParaRPr>
          </a:p>
        </p:txBody>
      </p:sp>
      <p:sp>
        <p:nvSpPr>
          <p:cNvPr id="5" name="" hidden="0"/>
          <p:cNvSpPr txBox="1"/>
          <p:nvPr isPhoto="0" userDrawn="0"/>
        </p:nvSpPr>
        <p:spPr bwMode="auto">
          <a:xfrm flipH="0" flipV="0">
            <a:off x="1268504" y="1685738"/>
            <a:ext cx="3466212" cy="5188194"/>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algn="l">
              <a:lnSpc>
                <a:spcPct val="100000"/>
              </a:lnSpc>
              <a:defRPr/>
            </a:pPr>
            <a:r>
              <a:rPr lang="en-US" sz="1800" b="0" strike="noStrike" spc="0">
                <a:latin typeface="Arial"/>
                <a:ea typeface="Arial"/>
                <a:cs typeface="Arial"/>
              </a:rPr>
              <a:t>Shoot videos with usable Anonymity and Privacy - each video has authenticated GPS place and time tagging</a:t>
            </a:r>
            <a:endParaRPr sz="1800" b="0" strike="noStrike" spc="0">
              <a:latin typeface="Arial"/>
              <a:ea typeface="Arial"/>
              <a:cs typeface="Arial"/>
            </a:endParaRPr>
          </a:p>
          <a:p>
            <a:pPr algn="l">
              <a:lnSpc>
                <a:spcPct val="100000"/>
              </a:lnSpc>
              <a:defRPr/>
            </a:pPr>
            <a:endParaRPr sz="1800" b="0" strike="noStrike" spc="0">
              <a:latin typeface="Arial"/>
              <a:ea typeface="Arial"/>
              <a:cs typeface="Arial"/>
            </a:endParaRPr>
          </a:p>
          <a:p>
            <a:pPr marL="283878" indent="-283878" algn="l">
              <a:lnSpc>
                <a:spcPct val="100000"/>
              </a:lnSpc>
              <a:buFont typeface="Arial"/>
              <a:buChar char="•"/>
              <a:defRPr/>
            </a:pPr>
            <a:r>
              <a:rPr lang="en-US" sz="1800" b="0" i="0" u="none" strike="noStrike" cap="none" spc="0">
                <a:solidFill>
                  <a:schemeClr val="tx1"/>
                </a:solidFill>
                <a:latin typeface="Arial"/>
                <a:ea typeface="Arial"/>
                <a:cs typeface="Arial"/>
              </a:rPr>
              <a:t>Private mode:  The default recording mode</a:t>
            </a:r>
            <a:endParaRPr sz="1800" b="0" i="0" u="none" strike="noStrike" cap="none" spc="0">
              <a:solidFill>
                <a:schemeClr val="tx1"/>
              </a:solidFill>
              <a:latin typeface="Arial"/>
              <a:ea typeface="Arial"/>
              <a:cs typeface="Arial"/>
            </a:endParaRPr>
          </a:p>
          <a:p>
            <a:pPr algn="l">
              <a:lnSpc>
                <a:spcPct val="100000"/>
              </a:lnSpc>
              <a:defRPr/>
            </a:pPr>
            <a:endParaRPr sz="1800" b="0" i="0" u="none" strike="noStrike" cap="none" spc="0">
              <a:solidFill>
                <a:schemeClr val="tx1"/>
              </a:solidFill>
              <a:latin typeface="Arial"/>
              <a:ea typeface="Arial"/>
              <a:cs typeface="Arial"/>
            </a:endParaRPr>
          </a:p>
          <a:p>
            <a:pPr marL="283878" indent="-283878" algn="l">
              <a:lnSpc>
                <a:spcPct val="100000"/>
              </a:lnSpc>
              <a:buFont typeface="Arial"/>
              <a:buChar char="•"/>
              <a:defRPr/>
            </a:pPr>
            <a:r>
              <a:rPr lang="en-US" sz="1800" b="0" strike="noStrike" spc="0">
                <a:latin typeface="Arial"/>
                <a:ea typeface="Arial"/>
                <a:cs typeface="Arial"/>
              </a:rPr>
              <a:t>Anonymous mode: </a:t>
            </a:r>
            <a:r>
              <a:rPr lang="en-US" sz="1800" b="0" strike="noStrike" spc="0">
                <a:latin typeface="Arial"/>
                <a:ea typeface="Arial"/>
                <a:cs typeface="Arial"/>
              </a:rPr>
              <a:t>Phone pretends to be out of battery (while recording anonymously) </a:t>
            </a:r>
            <a:endParaRPr sz="1800" b="0" strike="noStrike" spc="0">
              <a:latin typeface="Arial"/>
              <a:ea typeface="Arial"/>
              <a:cs typeface="Arial"/>
            </a:endParaRPr>
          </a:p>
          <a:p>
            <a:pPr algn="l">
              <a:lnSpc>
                <a:spcPct val="100000"/>
              </a:lnSpc>
              <a:defRPr/>
            </a:pPr>
            <a:endParaRPr sz="1800" b="0" strike="noStrike" spc="0">
              <a:latin typeface="Arial"/>
              <a:ea typeface="Arial"/>
              <a:cs typeface="Arial"/>
            </a:endParaRPr>
          </a:p>
          <a:p>
            <a:pPr marL="283878" indent="-283878" algn="l">
              <a:lnSpc>
                <a:spcPct val="100000"/>
              </a:lnSpc>
              <a:buFont typeface="Arial"/>
              <a:buChar char="•"/>
              <a:defRPr/>
            </a:pPr>
            <a:r>
              <a:rPr lang="en-US" sz="1800" b="0" strike="noStrike" spc="0">
                <a:latin typeface="Arial"/>
                <a:ea typeface="Arial"/>
                <a:cs typeface="Arial"/>
              </a:rPr>
              <a:t>Standby mode: Keep buffering recent video locally in order to start recording with a few seconds of history</a:t>
            </a:r>
            <a:endParaRPr sz="1800" b="0" strike="noStrike" spc="0">
              <a:latin typeface="Chilanka"/>
              <a:ea typeface="Chilanka"/>
              <a:cs typeface="Chilanka"/>
            </a:endParaRPr>
          </a:p>
        </p:txBody>
      </p:sp>
      <p:pic>
        <p:nvPicPr>
          <p:cNvPr id="6" name="" descr="" hidden="0"/>
          <p:cNvPicPr/>
          <p:nvPr isPhoto="0" userDrawn="0"/>
        </p:nvPicPr>
        <p:blipFill>
          <a:blip r:embed="rId3"/>
          <a:stretch/>
        </p:blipFill>
        <p:spPr bwMode="auto">
          <a:xfrm flipH="0" flipV="0">
            <a:off x="6084264" y="1786566"/>
            <a:ext cx="2575276" cy="4744859"/>
          </a:xfrm>
          <a:prstGeom prst="rect">
            <a:avLst/>
          </a:prstGeom>
          <a:ln>
            <a:noFill/>
          </a:ln>
        </p:spPr>
      </p:pic>
      <p:pic>
        <p:nvPicPr>
          <p:cNvPr id="7" name="" hidden="0"/>
          <p:cNvPicPr>
            <a:picLocks noChangeAspect="1"/>
          </p:cNvPicPr>
          <p:nvPr isPhoto="0" userDrawn="0"/>
        </p:nvPicPr>
        <p:blipFill>
          <a:blip r:embed="rId4"/>
          <a:stretch/>
        </p:blipFill>
        <p:spPr bwMode="auto">
          <a:xfrm flipH="0" flipV="0">
            <a:off x="1163670" y="3098164"/>
            <a:ext cx="393810" cy="328176"/>
          </a:xfrm>
          <a:prstGeom prst="rect">
            <a:avLst/>
          </a:prstGeom>
        </p:spPr>
      </p:pic>
      <p:pic>
        <p:nvPicPr>
          <p:cNvPr id="8" name="" hidden="0"/>
          <p:cNvPicPr>
            <a:picLocks noChangeAspect="1"/>
          </p:cNvPicPr>
          <p:nvPr isPhoto="0" userDrawn="0"/>
        </p:nvPicPr>
        <p:blipFill>
          <a:blip r:embed="rId5"/>
          <a:stretch/>
        </p:blipFill>
        <p:spPr bwMode="auto">
          <a:xfrm flipH="0" flipV="0">
            <a:off x="1141602" y="3884100"/>
            <a:ext cx="431492" cy="473807"/>
          </a:xfrm>
          <a:prstGeom prst="rect">
            <a:avLst/>
          </a:prstGeom>
        </p:spPr>
      </p:pic>
      <p:pic>
        <p:nvPicPr>
          <p:cNvPr id="9" name="" hidden="0"/>
          <p:cNvPicPr>
            <a:picLocks noChangeAspect="1"/>
          </p:cNvPicPr>
          <p:nvPr isPhoto="0" userDrawn="0"/>
        </p:nvPicPr>
        <p:blipFill>
          <a:blip r:embed="rId6"/>
          <a:stretch/>
        </p:blipFill>
        <p:spPr bwMode="auto">
          <a:xfrm flipH="0" flipV="0">
            <a:off x="1117125" y="5208634"/>
            <a:ext cx="487198" cy="4862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19"/>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0">
                <a:latin typeface="Arial"/>
              </a:rPr>
              <a:t>Ravi Reporter </a:t>
            </a:r>
            <a:endParaRPr lang="en-US" sz="4400" b="0" strike="noStrike" spc="0">
              <a:latin typeface="Arial"/>
            </a:endParaRPr>
          </a:p>
          <a:p>
            <a:pPr algn="ctr">
              <a:lnSpc>
                <a:spcPct val="100000"/>
              </a:lnSpc>
              <a:defRPr/>
            </a:pPr>
            <a:r>
              <a:rPr lang="en-US" sz="4400" b="0" strike="noStrike" spc="0">
                <a:latin typeface="Arial"/>
              </a:rPr>
              <a:t>Player</a:t>
            </a:r>
            <a:endParaRPr lang="en-US" sz="4400" b="0" strike="noStrike" spc="0">
              <a:latin typeface="Arial"/>
            </a:endParaRPr>
          </a:p>
        </p:txBody>
      </p:sp>
      <p:sp>
        <p:nvSpPr>
          <p:cNvPr id="5" name="" hidden="0"/>
          <p:cNvSpPr txBox="1"/>
          <p:nvPr isPhoto="0" userDrawn="0"/>
        </p:nvSpPr>
        <p:spPr bwMode="auto">
          <a:xfrm flipH="0" flipV="0">
            <a:off x="772143" y="1468936"/>
            <a:ext cx="4729035" cy="5288421"/>
          </a:xfrm>
          <a:prstGeom prst="rect">
            <a:avLst/>
          </a:prstGeom>
          <a:noFill/>
        </p:spPr>
        <p:txBody>
          <a:bodyPr vertOverflow="overflow" horzOverflow="clip" vert="horz" wrap="square" lIns="91440" tIns="45720" rIns="91440" bIns="45720" numCol="1" spcCol="0" rtlCol="0" fromWordArt="0" anchor="t" anchorCtr="0" forceAA="0" upright="0" compatLnSpc="0">
            <a:noAutofit/>
          </a:bodyPr>
          <a:p>
            <a:pPr marL="283879" indent="-283879" algn="l">
              <a:lnSpc>
                <a:spcPct val="100000"/>
              </a:lnSpc>
              <a:buFont typeface="Arial"/>
              <a:buChar char="•"/>
              <a:defRPr/>
            </a:pPr>
            <a:r>
              <a:rPr lang="en-US" sz="1800" b="0" strike="noStrike" spc="0">
                <a:latin typeface="Arial"/>
                <a:ea typeface="Arial"/>
                <a:cs typeface="Arial"/>
              </a:rPr>
              <a:t>Play them, share them, enhance them ... </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W</a:t>
            </a:r>
            <a:r>
              <a:rPr lang="en-US" sz="1800" b="0" strike="noStrike" spc="0">
                <a:latin typeface="Arial"/>
                <a:ea typeface="Arial"/>
                <a:cs typeface="Arial"/>
              </a:rPr>
              <a:t>ithout ever losing track of where the video came from!</a:t>
            </a:r>
            <a:endParaRPr sz="1800" b="0" strike="noStrike" spc="0">
              <a:latin typeface="Arial"/>
              <a:ea typeface="Arial"/>
              <a:cs typeface="Arial"/>
            </a:endParaRPr>
          </a:p>
          <a:p>
            <a:pPr algn="l">
              <a:lnSpc>
                <a:spcPct val="100000"/>
              </a:lnSpc>
              <a:defRPr/>
            </a:pPr>
            <a:endParaRPr sz="1800" b="0" strike="noStrike" spc="0">
              <a:latin typeface="Arial"/>
              <a:ea typeface="Arial"/>
              <a:cs typeface="Arial"/>
            </a:endParaRPr>
          </a:p>
          <a:p>
            <a:pPr marL="283879" indent="-283879" algn="l">
              <a:lnSpc>
                <a:spcPct val="100000"/>
              </a:lnSpc>
              <a:buFont typeface="Arial"/>
              <a:buChar char="•"/>
              <a:defRPr/>
            </a:pPr>
            <a:r>
              <a:rPr lang="en-US" sz="1800" b="0" strike="noStrike" spc="0">
                <a:latin typeface="Arial"/>
                <a:ea typeface="Arial"/>
                <a:cs typeface="Arial"/>
              </a:rPr>
              <a:t>Open source approach</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Developers can &amp; will add functionality that entertains</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Without requiring users to compromise on their privacy</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We will enforce with Sandboxed execution</a:t>
            </a:r>
            <a:endParaRPr sz="1800" b="0" strike="noStrike" spc="0">
              <a:latin typeface="Arial"/>
              <a:ea typeface="Arial"/>
              <a:cs typeface="Arial"/>
            </a:endParaRPr>
          </a:p>
          <a:p>
            <a:pPr algn="l">
              <a:lnSpc>
                <a:spcPct val="100000"/>
              </a:lnSpc>
              <a:defRPr/>
            </a:pPr>
            <a:endParaRPr sz="1800" b="0" strike="noStrike" spc="0">
              <a:latin typeface="Arial"/>
              <a:ea typeface="Arial"/>
              <a:cs typeface="Arial"/>
            </a:endParaRPr>
          </a:p>
          <a:p>
            <a:pPr marL="283879" indent="-283879" algn="l">
              <a:lnSpc>
                <a:spcPct val="100000"/>
              </a:lnSpc>
              <a:buFont typeface="Arial"/>
              <a:buChar char="•"/>
              <a:defRPr/>
            </a:pPr>
            <a:r>
              <a:rPr lang="en-US" sz="1800" b="0" strike="noStrike" spc="0">
                <a:latin typeface="Arial"/>
                <a:ea typeface="Arial"/>
                <a:cs typeface="Arial"/>
              </a:rPr>
              <a:t>The tools closely resembling TikTok are for suggestion only  </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Initial version will not have many</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Open source community can write better more fun tools</a:t>
            </a:r>
            <a:endParaRPr lang="en-US" sz="1800" b="0" strike="noStrike" spc="0">
              <a:latin typeface="Arial"/>
              <a:ea typeface="Arial"/>
              <a:cs typeface="Arial"/>
            </a:endParaRPr>
          </a:p>
          <a:p>
            <a:pPr marL="683929" lvl="1" indent="-283879" algn="l">
              <a:lnSpc>
                <a:spcPct val="100000"/>
              </a:lnSpc>
              <a:buFont typeface="Arial"/>
              <a:buChar char="•"/>
              <a:defRPr/>
            </a:pPr>
            <a:r>
              <a:rPr lang="en-US" sz="1800" b="0" strike="noStrike" spc="0">
                <a:latin typeface="Arial"/>
                <a:ea typeface="Arial"/>
                <a:cs typeface="Arial"/>
              </a:rPr>
              <a:t>Add more tools using the + tool</a:t>
            </a:r>
            <a:endParaRPr sz="1800" b="0" strike="noStrike" spc="0">
              <a:latin typeface="Arial"/>
              <a:ea typeface="Arial"/>
              <a:cs typeface="Arial"/>
            </a:endParaRPr>
          </a:p>
        </p:txBody>
      </p:sp>
      <p:pic>
        <p:nvPicPr>
          <p:cNvPr id="6" name="" hidden="0"/>
          <p:cNvPicPr>
            <a:picLocks noChangeAspect="1"/>
          </p:cNvPicPr>
          <p:nvPr isPhoto="0" userDrawn="0"/>
        </p:nvPicPr>
        <p:blipFill>
          <a:blip r:embed="rId2"/>
          <a:stretch/>
        </p:blipFill>
        <p:spPr bwMode="auto">
          <a:xfrm flipH="0" flipV="0">
            <a:off x="6159860" y="1402100"/>
            <a:ext cx="2356006" cy="47208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2147400"/>
            <a:ext cx="7889760" cy="125604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FF6600"/>
                </a:solidFill>
                <a:latin typeface="Arial"/>
                <a:ea typeface="DejaVu Sans"/>
                <a:highlight>
                  <a:srgbClr val="FFFFFF"/>
                </a:highlight>
              </a:rPr>
              <a:t>Ravi Reporter</a:t>
            </a:r>
            <a:endParaRPr lang="en-US" sz="4400" b="0" strike="noStrike" spc="-1">
              <a:latin typeface="Arial"/>
            </a:endParaRPr>
          </a:p>
          <a:p>
            <a:pPr algn="ctr">
              <a:lnSpc>
                <a:spcPct val="100000"/>
              </a:lnSpc>
              <a:defRPr/>
            </a:pPr>
            <a:r>
              <a:rPr lang="en-US" sz="4400" b="0" strike="noStrike" spc="-1">
                <a:solidFill>
                  <a:srgbClr val="FF6600"/>
                </a:solidFill>
                <a:latin typeface="Arial"/>
                <a:ea typeface="DejaVu Sans"/>
                <a:highlight>
                  <a:srgbClr val="FFFFFF"/>
                </a:highlight>
              </a:rPr>
              <a:t>Journalistic Issues</a:t>
            </a:r>
            <a:endParaRPr lang="en-US" sz="4400" b="0" strike="noStrike" spc="-1">
              <a:latin typeface="Arial"/>
            </a:endParaRPr>
          </a:p>
        </p:txBody>
      </p:sp>
      <p:pic>
        <p:nvPicPr>
          <p:cNvPr id="5" name="" descr="" hidden="0"/>
          <p:cNvPicPr/>
          <p:nvPr isPhoto="0" userDrawn="0"/>
        </p:nvPicPr>
        <p:blipFill>
          <a:blip r:embed="rId2"/>
          <a:stretch/>
        </p:blipFill>
        <p:spPr bwMode="auto">
          <a:xfrm>
            <a:off x="6897600" y="4002120"/>
            <a:ext cx="2059920" cy="3195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World With Authenticated Video</a:t>
            </a:r>
            <a:endParaRPr lang="en-US" sz="4400" b="0" strike="noStrike" spc="-1">
              <a:latin typeface="Arial"/>
            </a:endParaRPr>
          </a:p>
        </p:txBody>
      </p:sp>
      <p:sp>
        <p:nvSpPr>
          <p:cNvPr id="5" name="CustomShape 2" hidden="0"/>
          <p:cNvSpPr/>
          <p:nvPr isPhoto="0" userDrawn="0"/>
        </p:nvSpPr>
        <p:spPr bwMode="auto">
          <a:xfrm>
            <a:off x="503640" y="1769400"/>
            <a:ext cx="8362440" cy="695879"/>
          </a:xfrm>
          <a:prstGeom prst="rect">
            <a:avLst/>
          </a:prstGeom>
          <a:noFill/>
          <a:ln>
            <a:noFill/>
          </a:ln>
        </p:spPr>
        <p:style>
          <a:lnRef idx="0"/>
          <a:fillRef idx="0"/>
          <a:effectRef idx="0"/>
          <a:fontRef idx="minor"/>
        </p:style>
        <p:txBody>
          <a:bodyPr lIns="0" tIns="0" rIns="0" bIns="0">
            <a:normAutofit/>
          </a:bodyPr>
          <a:p>
            <a:pPr marL="432000" indent="-32040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News organizations will use Ravi Reporter</a:t>
            </a:r>
            <a:endParaRPr lang="en-US" sz="3200" b="0" strike="noStrike" spc="-1">
              <a:latin typeface="Arial"/>
            </a:endParaRPr>
          </a:p>
        </p:txBody>
      </p:sp>
      <p:pic>
        <p:nvPicPr>
          <p:cNvPr id="6" name="" descr="" hidden="0"/>
          <p:cNvPicPr/>
          <p:nvPr isPhoto="0" userDrawn="0"/>
        </p:nvPicPr>
        <p:blipFill>
          <a:blip r:embed="rId2"/>
          <a:stretch/>
        </p:blipFill>
        <p:spPr bwMode="auto">
          <a:xfrm>
            <a:off x="901080" y="2867400"/>
            <a:ext cx="8152200" cy="24598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47520"/>
            <a:ext cx="8198280" cy="12466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Building News Platform on Anonymously Published Videos</a:t>
            </a:r>
            <a:endParaRPr lang="en-US" sz="4400" b="0" strike="noStrike" spc="-1">
              <a:latin typeface="Arial"/>
            </a:endParaRPr>
          </a:p>
        </p:txBody>
      </p:sp>
      <p:sp>
        <p:nvSpPr>
          <p:cNvPr id="5" name="CustomShape 2" hidden="0"/>
          <p:cNvSpPr/>
          <p:nvPr isPhoto="0" userDrawn="0"/>
        </p:nvSpPr>
        <p:spPr bwMode="auto">
          <a:xfrm>
            <a:off x="503640" y="1769400"/>
            <a:ext cx="8819640" cy="5060880"/>
          </a:xfrm>
          <a:prstGeom prst="rect">
            <a:avLst/>
          </a:prstGeom>
          <a:noFill/>
          <a:ln>
            <a:noFill/>
          </a:ln>
        </p:spPr>
        <p:style>
          <a:lnRef idx="0"/>
          <a:fillRef idx="0"/>
          <a:effectRef idx="0"/>
          <a:fontRef idx="minor"/>
        </p:style>
        <p:txBody>
          <a:bodyPr lIns="0" tIns="0" rIns="0" bIns="0">
            <a:normAutofit fontScale="94000"/>
          </a:bodyPr>
          <a:p>
            <a:pPr marL="432000" indent="-32040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Journalistic aspects</a:t>
            </a:r>
            <a:endParaRPr lang="en-US" sz="3200" b="0" strike="noStrike" spc="-1">
              <a:latin typeface="Arial"/>
            </a:endParaRPr>
          </a:p>
          <a:p>
            <a:pPr marL="648000" lvl="2" indent="-21276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Safety of journalists</a:t>
            </a:r>
            <a:endParaRPr lang="en-US" sz="2800" b="0" strike="noStrike" spc="-1">
              <a:latin typeface="Arial"/>
            </a:endParaRPr>
          </a:p>
          <a:p>
            <a:pPr marL="1296000" lvl="2" indent="-284400">
              <a:lnSpc>
                <a:spcPct val="100000"/>
              </a:lnSpc>
              <a:spcBef>
                <a:spcPts val="850"/>
              </a:spcBef>
              <a:buClr>
                <a:srgbClr val="000000"/>
              </a:buClr>
              <a:buSzPct val="45000"/>
              <a:buFont typeface="Wingdings"/>
              <a:buChar char=""/>
              <a:defRPr/>
            </a:pPr>
            <a:r>
              <a:rPr lang="en-US" sz="2400" b="0" strike="noStrike" spc="-1">
                <a:solidFill>
                  <a:srgbClr val="000000"/>
                </a:solidFill>
                <a:latin typeface="Arial"/>
                <a:ea typeface="DejaVu Sans"/>
              </a:rPr>
              <a:t>Anonymous publication</a:t>
            </a:r>
            <a:endParaRPr lang="en-US" sz="2400" b="0" strike="noStrike" spc="-1">
              <a:latin typeface="Arial"/>
            </a:endParaRPr>
          </a:p>
          <a:p>
            <a:pPr marL="1296000" lvl="2" indent="-284400">
              <a:lnSpc>
                <a:spcPct val="100000"/>
              </a:lnSpc>
              <a:spcBef>
                <a:spcPts val="850"/>
              </a:spcBef>
              <a:buClr>
                <a:srgbClr val="000000"/>
              </a:buClr>
              <a:buSzPct val="45000"/>
              <a:buFont typeface="Wingdings"/>
              <a:buChar char=""/>
              <a:defRPr/>
            </a:pPr>
            <a:r>
              <a:rPr lang="en-US" sz="2400" b="0" strike="noStrike" spc="-1">
                <a:solidFill>
                  <a:srgbClr val="000000"/>
                </a:solidFill>
                <a:latin typeface="Arial"/>
                <a:ea typeface="DejaVu Sans"/>
              </a:rPr>
              <a:t>Freedom of Expression</a:t>
            </a:r>
            <a:endParaRPr lang="en-US" sz="2400" b="0" strike="noStrike" spc="-1">
              <a:latin typeface="Arial"/>
            </a:endParaRPr>
          </a:p>
          <a:p>
            <a:pPr marL="648000" lvl="2" indent="-21276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Bias</a:t>
            </a:r>
            <a:endParaRPr lang="en-US" sz="2800" b="0" strike="noStrike" spc="-1">
              <a:latin typeface="Arial"/>
            </a:endParaRPr>
          </a:p>
          <a:p>
            <a:pPr marL="1296000" lvl="5" indent="-21276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Anonymous voting on blinded videos in editorial workflow</a:t>
            </a:r>
            <a:endParaRPr lang="en-US" sz="2400" b="0" strike="noStrike" spc="-1">
              <a:latin typeface="Arial"/>
            </a:endParaRPr>
          </a:p>
          <a:p>
            <a:pPr marL="1296000" lvl="5" indent="-21276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Today no tool to scientifically measure bias</a:t>
            </a:r>
            <a:endParaRPr lang="en-US" sz="2400" b="0" strike="noStrike" spc="-1">
              <a:latin typeface="Arial"/>
            </a:endParaRPr>
          </a:p>
          <a:p>
            <a:pPr marL="648000" lvl="2" indent="-21276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Payment</a:t>
            </a:r>
            <a:endParaRPr lang="en-US" sz="2800" b="0" strike="noStrike" spc="-1">
              <a:latin typeface="Arial"/>
            </a:endParaRPr>
          </a:p>
          <a:p>
            <a:pPr marL="1296000" lvl="2" indent="-284400">
              <a:lnSpc>
                <a:spcPct val="100000"/>
              </a:lnSpc>
              <a:spcBef>
                <a:spcPts val="850"/>
              </a:spcBef>
              <a:buClr>
                <a:srgbClr val="000000"/>
              </a:buClr>
              <a:buSzPct val="45000"/>
              <a:buFont typeface="Wingdings"/>
              <a:buChar char=""/>
              <a:defRPr/>
            </a:pPr>
            <a:r>
              <a:rPr lang="en-US" sz="2400" b="0" strike="noStrike" spc="-1">
                <a:solidFill>
                  <a:srgbClr val="000000"/>
                </a:solidFill>
                <a:latin typeface="Arial"/>
                <a:ea typeface="DejaVu Sans"/>
              </a:rPr>
              <a:t>Optional payment schemes possible outside platform using the blockchain commitment</a:t>
            </a:r>
            <a:endParaRPr lang="en-US" sz="24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descr="" hidden="0"/>
          <p:cNvPicPr/>
          <p:nvPr isPhoto="0" userDrawn="0"/>
        </p:nvPicPr>
        <p:blipFill>
          <a:blip r:embed="rId2"/>
          <a:stretch/>
        </p:blipFill>
        <p:spPr bwMode="auto">
          <a:xfrm>
            <a:off x="2023200" y="1622880"/>
            <a:ext cx="7309800" cy="5285160"/>
          </a:xfrm>
          <a:prstGeom prst="rect">
            <a:avLst/>
          </a:prstGeom>
          <a:ln>
            <a:noFill/>
          </a:ln>
        </p:spPr>
      </p:pic>
      <p:sp>
        <p:nvSpPr>
          <p:cNvPr id="5"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News Platform on Ravi Reporter</a:t>
            </a:r>
            <a:endParaRPr lang="en-US" sz="4400" b="0" strike="noStrike" spc="-1">
              <a:latin typeface="Arial"/>
            </a:endParaRPr>
          </a:p>
        </p:txBody>
      </p:sp>
      <p:sp>
        <p:nvSpPr>
          <p:cNvPr id="6" name="CustomShape 2" hidden="0"/>
          <p:cNvSpPr/>
          <p:nvPr isPhoto="0" userDrawn="0"/>
        </p:nvSpPr>
        <p:spPr bwMode="auto">
          <a:xfrm>
            <a:off x="503640" y="1769400"/>
            <a:ext cx="4613400" cy="5060880"/>
          </a:xfrm>
          <a:prstGeom prst="rect">
            <a:avLst/>
          </a:prstGeom>
          <a:noFill/>
          <a:ln>
            <a:noFill/>
          </a:ln>
        </p:spPr>
        <p:style>
          <a:lnRef idx="0"/>
          <a:fillRef idx="0"/>
          <a:effectRef idx="0"/>
          <a:fontRef idx="minor"/>
        </p:style>
        <p:txBody>
          <a:bodyPr lIns="0" tIns="0" rIns="0" bIns="0">
            <a:normAutofit/>
          </a:bodyPr>
          <a:p>
            <a:pPr marL="432000" indent="-32040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Note the anonymous video is stored un-encrypted for later claim </a:t>
            </a:r>
            <a:endParaRPr lang="en-US" sz="32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68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News Workflow</a:t>
            </a:r>
            <a:endParaRPr lang="en-US" sz="4400" b="0" strike="noStrike" spc="-1">
              <a:latin typeface="Arial"/>
            </a:endParaRPr>
          </a:p>
        </p:txBody>
      </p:sp>
      <p:pic>
        <p:nvPicPr>
          <p:cNvPr id="5" name="" descr="" hidden="0"/>
          <p:cNvPicPr/>
          <p:nvPr isPhoto="0" userDrawn="0"/>
        </p:nvPicPr>
        <p:blipFill>
          <a:blip r:embed="rId2"/>
          <a:stretch/>
        </p:blipFill>
        <p:spPr bwMode="auto">
          <a:xfrm>
            <a:off x="604080" y="1524240"/>
            <a:ext cx="8647560" cy="471168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Current Social Contract</a:t>
            </a:r>
            <a:endParaRPr lang="en-US" sz="4400" b="0" strike="noStrike" spc="-1">
              <a:latin typeface="Arial"/>
            </a:endParaRPr>
          </a:p>
        </p:txBody>
      </p:sp>
      <p:sp>
        <p:nvSpPr>
          <p:cNvPr id="5" name="CustomShape 2" hidden="0"/>
          <p:cNvSpPr/>
          <p:nvPr isPhoto="0" userDrawn="0"/>
        </p:nvSpPr>
        <p:spPr bwMode="auto">
          <a:xfrm>
            <a:off x="287640" y="1697400"/>
            <a:ext cx="8996040" cy="5060880"/>
          </a:xfrm>
          <a:prstGeom prst="rect">
            <a:avLst/>
          </a:prstGeom>
          <a:noFill/>
          <a:ln>
            <a:noFill/>
          </a:ln>
        </p:spPr>
        <p:style>
          <a:lnRef idx="0"/>
          <a:fillRef idx="0"/>
          <a:effectRef idx="0"/>
          <a:fontRef idx="minor"/>
        </p:style>
        <p:txBody>
          <a:bodyPr lIns="0" tIns="0" rIns="0" bIns="0">
            <a:normAutofit fontScale="82000"/>
          </a:bodyPr>
          <a:p>
            <a:pPr marL="432000" indent="-3178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I save my videos on some cloud</a:t>
            </a:r>
            <a:endParaRPr lang="en-US" sz="32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Without knowing for sure who else could watch it</a:t>
            </a:r>
            <a:endParaRPr lang="en-US" sz="28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Broken</a:t>
            </a:r>
            <a:endParaRPr lang="en-US" sz="2800" b="0" strike="noStrike" spc="-1">
              <a:latin typeface="Arial"/>
            </a:endParaRPr>
          </a:p>
          <a:p>
            <a:pPr>
              <a:lnSpc>
                <a:spcPct val="100000"/>
              </a:lnSpc>
              <a:spcBef>
                <a:spcPts val="1134"/>
              </a:spcBef>
              <a:defRPr/>
            </a:pPr>
            <a:endParaRPr lang="en-US" sz="2800" b="0" strike="noStrike" spc="-1">
              <a:latin typeface="Arial"/>
            </a:endParaRPr>
          </a:p>
          <a:p>
            <a:pPr marL="432000" indent="-31788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When I delete my account</a:t>
            </a:r>
            <a:endParaRPr lang="en-US" sz="32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Was video deleted?</a:t>
            </a:r>
            <a:endParaRPr lang="en-US" sz="28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Several broken-trust events</a:t>
            </a:r>
            <a:endParaRPr lang="en-US" sz="2800" b="0" strike="noStrike" spc="-1">
              <a:latin typeface="Arial"/>
            </a:endParaRPr>
          </a:p>
          <a:p>
            <a:pPr>
              <a:lnSpc>
                <a:spcPct val="100000"/>
              </a:lnSpc>
              <a:spcBef>
                <a:spcPts val="1134"/>
              </a:spcBef>
              <a:defRPr/>
            </a:pPr>
            <a:endParaRPr lang="en-US" sz="2800" b="0" strike="noStrike" spc="-1">
              <a:latin typeface="Arial"/>
            </a:endParaRPr>
          </a:p>
          <a:p>
            <a:pPr marL="432000" indent="-317880">
              <a:lnSpc>
                <a:spcPct val="100000"/>
              </a:lnSpc>
              <a:spcBef>
                <a:spcPts val="1417"/>
              </a:spcBef>
              <a:buClr>
                <a:srgbClr val="000000"/>
              </a:buClr>
              <a:buSzPct val="45000"/>
              <a:buFont typeface="Wingdings"/>
              <a:buChar char=""/>
              <a:defRPr/>
            </a:pPr>
            <a:r>
              <a:rPr lang="en-US" sz="3200" b="0" i="1" strike="noStrike" spc="-1">
                <a:solidFill>
                  <a:srgbClr val="000000"/>
                </a:solidFill>
                <a:latin typeface="Arial"/>
                <a:ea typeface="DejaVu Sans"/>
              </a:rPr>
              <a:t>Can we get total control over our own data</a:t>
            </a:r>
            <a:endParaRPr lang="en-US" sz="32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If Privacy is indeed a Human Right </a:t>
            </a:r>
            <a:endParaRPr lang="en-US" sz="2800" b="0" strike="noStrike" spc="-1">
              <a:latin typeface="Arial"/>
            </a:endParaRPr>
          </a:p>
        </p:txBody>
      </p:sp>
      <p:pic>
        <p:nvPicPr>
          <p:cNvPr id="6" name="" descr="" hidden="0"/>
          <p:cNvPicPr/>
          <p:nvPr isPhoto="0" userDrawn="0"/>
        </p:nvPicPr>
        <p:blipFill>
          <a:blip r:embed="rId3"/>
          <a:stretch/>
        </p:blipFill>
        <p:spPr bwMode="auto">
          <a:xfrm>
            <a:off x="5046480" y="3194280"/>
            <a:ext cx="4995000" cy="20689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47520"/>
            <a:ext cx="8198280" cy="12466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 </a:t>
            </a:r>
            <a:r>
              <a:rPr lang="en-US" sz="4400" b="0" strike="noStrike" spc="-1">
                <a:solidFill>
                  <a:srgbClr val="000000"/>
                </a:solidFill>
                <a:latin typeface="Arial"/>
                <a:ea typeface="DejaVu Sans"/>
              </a:rPr>
              <a:t>News Platform on Anonymously Published Videos</a:t>
            </a:r>
            <a:endParaRPr lang="en-US" sz="4400" b="0" strike="noStrike" spc="-1">
              <a:latin typeface="Arial"/>
            </a:endParaRPr>
          </a:p>
        </p:txBody>
      </p:sp>
      <p:sp>
        <p:nvSpPr>
          <p:cNvPr id="5" name="CustomShape 2" hidden="0"/>
          <p:cNvSpPr/>
          <p:nvPr isPhoto="0" userDrawn="0"/>
        </p:nvSpPr>
        <p:spPr bwMode="auto">
          <a:xfrm flipH="0" flipV="0">
            <a:off x="518759" y="1522439"/>
            <a:ext cx="8951040" cy="5060880"/>
          </a:xfrm>
          <a:prstGeom prst="rect">
            <a:avLst/>
          </a:prstGeom>
          <a:noFill/>
          <a:ln>
            <a:noFill/>
          </a:ln>
        </p:spPr>
        <p:style>
          <a:lnRef idx="0"/>
          <a:fillRef idx="0"/>
          <a:effectRef idx="0"/>
          <a:fontRef idx="minor"/>
        </p:style>
        <p:txBody>
          <a:bodyPr lIns="0" tIns="0" rIns="0" bIns="0">
            <a:normAutofit/>
          </a:bodyPr>
          <a:p>
            <a:pPr marL="432000" indent="-32040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Social, political, legal issues</a:t>
            </a:r>
            <a:endParaRPr lang="en-US" sz="2800" b="0" strike="noStrike" spc="-1">
              <a:latin typeface="Arial"/>
            </a:endParaRPr>
          </a:p>
          <a:p>
            <a:pPr marL="648000" lvl="2" indent="-212760">
              <a:lnSpc>
                <a:spcPct val="100000"/>
              </a:lnSpc>
              <a:spcBef>
                <a:spcPts val="1134"/>
              </a:spcBef>
              <a:buClr>
                <a:srgbClr val="000000"/>
              </a:buClr>
              <a:buSzPct val="45000"/>
              <a:buFont typeface="Wingdings"/>
              <a:buChar char=""/>
              <a:defRPr/>
            </a:pPr>
            <a:r>
              <a:rPr lang="en-US" sz="2600" b="0" i="1" u="sng" strike="noStrike" spc="-1">
                <a:solidFill>
                  <a:srgbClr val="000000"/>
                </a:solidFill>
                <a:latin typeface="Arial"/>
                <a:ea typeface="DejaVu Sans"/>
              </a:rPr>
              <a:t>Lets take back video</a:t>
            </a:r>
            <a:endParaRPr lang="en-US" sz="2600" b="0" strike="noStrike" spc="-1">
              <a:latin typeface="Arial"/>
            </a:endParaRPr>
          </a:p>
          <a:p>
            <a:pPr marL="864000" lvl="3" indent="-212760">
              <a:lnSpc>
                <a:spcPct val="100000"/>
              </a:lnSpc>
              <a:spcBef>
                <a:spcPts val="1134"/>
              </a:spcBef>
              <a:buClr>
                <a:srgbClr val="000000"/>
              </a:buClr>
              <a:buSzPct val="45000"/>
              <a:buFont typeface="Wingdings"/>
              <a:buChar char=""/>
              <a:defRPr/>
            </a:pPr>
            <a:r>
              <a:rPr lang="en-US" sz="2200" b="0" strike="noStrike" spc="-1">
                <a:solidFill>
                  <a:srgbClr val="000000"/>
                </a:solidFill>
                <a:latin typeface="Arial"/>
                <a:ea typeface="DejaVu Sans"/>
              </a:rPr>
              <a:t>Every video will tell where it came from and when it was shot</a:t>
            </a:r>
            <a:endParaRPr lang="en-US" sz="2200" b="0" strike="noStrike" spc="-1">
              <a:latin typeface="Arial"/>
            </a:endParaRPr>
          </a:p>
          <a:p>
            <a:pPr marL="864000" lvl="3" indent="-212760">
              <a:lnSpc>
                <a:spcPct val="100000"/>
              </a:lnSpc>
              <a:spcBef>
                <a:spcPts val="1134"/>
              </a:spcBef>
              <a:buClr>
                <a:srgbClr val="000000"/>
              </a:buClr>
              <a:buSzPct val="45000"/>
              <a:buFont typeface="Wingdings"/>
              <a:buChar char=""/>
              <a:defRPr/>
            </a:pPr>
            <a:r>
              <a:rPr lang="en-US" sz="2200" b="0" strike="noStrike" spc="-1">
                <a:solidFill>
                  <a:srgbClr val="000000"/>
                </a:solidFill>
                <a:latin typeface="Arial"/>
                <a:ea typeface="DejaVu Sans"/>
              </a:rPr>
              <a:t>Revolutionary in terms of global security (not everyone lives in a democracy)</a:t>
            </a:r>
            <a:endParaRPr lang="en-US" sz="2200" b="0" strike="noStrike" spc="-1">
              <a:latin typeface="Arial"/>
            </a:endParaRPr>
          </a:p>
          <a:p>
            <a:pPr marL="648000" lvl="2" indent="-212760">
              <a:lnSpc>
                <a:spcPct val="100000"/>
              </a:lnSpc>
              <a:spcBef>
                <a:spcPts val="1134"/>
              </a:spcBef>
              <a:buClr>
                <a:srgbClr val="000000"/>
              </a:buClr>
              <a:buSzPct val="45000"/>
              <a:buFont typeface="Wingdings"/>
              <a:buChar char=""/>
              <a:defRPr/>
            </a:pPr>
            <a:r>
              <a:rPr lang="en-US" sz="2600" b="0" strike="noStrike" spc="-1">
                <a:solidFill>
                  <a:srgbClr val="000000"/>
                </a:solidFill>
                <a:latin typeface="Arial"/>
                <a:ea typeface="DejaVu Sans"/>
              </a:rPr>
              <a:t>Back to pre-digital “film” era in sense of privacy</a:t>
            </a:r>
            <a:endParaRPr lang="en-US" sz="2600" b="0" strike="noStrike" spc="-1">
              <a:latin typeface="Arial"/>
            </a:endParaRPr>
          </a:p>
          <a:p>
            <a:pPr marL="648000" lvl="2" indent="-212760">
              <a:lnSpc>
                <a:spcPct val="100000"/>
              </a:lnSpc>
              <a:spcBef>
                <a:spcPts val="1134"/>
              </a:spcBef>
              <a:buClr>
                <a:srgbClr val="000000"/>
              </a:buClr>
              <a:buSzPct val="45000"/>
              <a:buFont typeface="Wingdings"/>
              <a:buChar char=""/>
              <a:defRPr/>
            </a:pPr>
            <a:r>
              <a:rPr lang="en-US" sz="2600" b="0" i="1" u="sng" strike="noStrike" spc="-1">
                <a:solidFill>
                  <a:srgbClr val="000000"/>
                </a:solidFill>
                <a:latin typeface="Arial"/>
                <a:ea typeface="DejaVu Sans"/>
              </a:rPr>
              <a:t>Not for Profit Board: Nominate someone for $1776</a:t>
            </a:r>
            <a:endParaRPr lang="en-US" sz="26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Yes, You can be a Superhero</a:t>
            </a:r>
            <a:endParaRPr lang="en-US" sz="4400" b="0" strike="noStrike" spc="-1">
              <a:latin typeface="Arial"/>
            </a:endParaRPr>
          </a:p>
        </p:txBody>
      </p:sp>
      <p:sp>
        <p:nvSpPr>
          <p:cNvPr id="5" name="CustomShape 2" hidden="0"/>
          <p:cNvSpPr/>
          <p:nvPr isPhoto="0" userDrawn="0"/>
        </p:nvSpPr>
        <p:spPr bwMode="auto">
          <a:xfrm>
            <a:off x="320760" y="1371960"/>
            <a:ext cx="7259760" cy="5060880"/>
          </a:xfrm>
          <a:prstGeom prst="rect">
            <a:avLst/>
          </a:prstGeom>
          <a:noFill/>
          <a:ln>
            <a:noFill/>
          </a:ln>
        </p:spPr>
        <p:style>
          <a:lnRef idx="0"/>
          <a:fillRef idx="0"/>
          <a:effectRef idx="0"/>
          <a:fontRef idx="minor"/>
        </p:style>
        <p:txBody>
          <a:bodyPr lIns="0" tIns="0" rIns="0" bIns="0">
            <a:normAutofit/>
          </a:bodyPr>
          <a:p>
            <a:pPr marL="432000" indent="-318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Appreciate feedback in addition to financial support </a:t>
            </a:r>
            <a:r>
              <a:rPr lang="en-US" sz="2800" b="0" i="0" u="sng" strike="noStrike" cap="none" spc="0">
                <a:solidFill>
                  <a:schemeClr val="accent1"/>
                </a:solidFill>
                <a:latin typeface="Arial"/>
                <a:ea typeface="Arial"/>
                <a:cs typeface="Arial"/>
                <a:hlinkClick r:id="rId2" tooltip="https://fundrazr.com/RaviReporter"/>
              </a:rPr>
              <a:t>https://fundrazr.com/RaviReporter</a:t>
            </a:r>
            <a:r>
              <a:rPr lang="en-US" sz="2800" b="0" i="0" u="none" strike="noStrike" cap="none" spc="0">
                <a:solidFill>
                  <a:schemeClr val="accent1"/>
                </a:solidFill>
                <a:latin typeface="Arial"/>
                <a:ea typeface="Arial"/>
                <a:cs typeface="Arial"/>
              </a:rPr>
              <a:t> </a:t>
            </a:r>
            <a:r>
              <a:rPr lang="en-US" sz="2800" b="0" strike="noStrike" spc="0">
                <a:solidFill>
                  <a:srgbClr val="000000"/>
                </a:solidFill>
                <a:latin typeface="Arial"/>
                <a:ea typeface="DejaVu Sans"/>
              </a:rPr>
              <a:t>or actual support through labor</a:t>
            </a:r>
            <a:endParaRPr lang="en-US" sz="2800" b="0" strike="noStrike" spc="0">
              <a:solidFill>
                <a:srgbClr val="000000"/>
              </a:solidFill>
              <a:latin typeface="Arial"/>
              <a:ea typeface="DejaVu Sans"/>
            </a:endParaRPr>
          </a:p>
          <a:p>
            <a:pPr marL="432000" indent="-318240">
              <a:lnSpc>
                <a:spcPct val="100000"/>
              </a:lnSpc>
              <a:spcBef>
                <a:spcPts val="1416"/>
              </a:spcBef>
              <a:buClr>
                <a:srgbClr val="000000"/>
              </a:buClr>
              <a:buSzPct val="45000"/>
              <a:buFont typeface="Wingdings"/>
              <a:buChar char=""/>
              <a:defRPr/>
            </a:pPr>
            <a:r>
              <a:rPr lang="en-US" sz="2800" b="0" strike="noStrike" spc="0">
                <a:solidFill>
                  <a:srgbClr val="000000"/>
                </a:solidFill>
                <a:latin typeface="Arial"/>
                <a:ea typeface="DejaVu Sans"/>
              </a:rPr>
              <a:t>Questions : message </a:t>
            </a:r>
            <a:r>
              <a:rPr lang="en-US" sz="2800" b="0" u="sng" strike="noStrike" spc="-1">
                <a:solidFill>
                  <a:srgbClr val="0000FF"/>
                </a:solidFill>
                <a:latin typeface="Arial"/>
                <a:ea typeface="DejaVu Sans"/>
                <a:hlinkClick r:id="rId3" tooltip="https://www.facebook.com/vpathak000"/>
              </a:rPr>
              <a:t>https://www.facebook.com/vpathak000</a:t>
            </a:r>
            <a:endParaRPr lang="en-US" sz="2800" b="0" strike="noStrike" spc="0">
              <a:latin typeface="Arial"/>
            </a:endParaRPr>
          </a:p>
          <a:p>
            <a:pPr>
              <a:lnSpc>
                <a:spcPct val="100000"/>
              </a:lnSpc>
              <a:spcBef>
                <a:spcPts val="1417"/>
              </a:spcBef>
              <a:defRPr/>
            </a:pPr>
            <a:endParaRPr lang="en-US" sz="2800" b="0" strike="noStrike" spc="-1">
              <a:latin typeface="Arial"/>
            </a:endParaRPr>
          </a:p>
        </p:txBody>
      </p:sp>
      <p:pic>
        <p:nvPicPr>
          <p:cNvPr id="6" name="" descr="" hidden="0"/>
          <p:cNvPicPr/>
          <p:nvPr isPhoto="0" userDrawn="0"/>
        </p:nvPicPr>
        <p:blipFill>
          <a:blip r:embed="rId4"/>
          <a:stretch/>
        </p:blipFill>
        <p:spPr bwMode="auto">
          <a:xfrm>
            <a:off x="3044549" y="3820860"/>
            <a:ext cx="4476960" cy="26150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503640" y="301319"/>
            <a:ext cx="8198280" cy="739080"/>
          </a:xfrm>
          <a:prstGeom prst="rect">
            <a:avLst/>
          </a:prstGeom>
        </p:spPr>
        <p:txBody>
          <a:bodyPr lIns="0" tIns="0" rIns="0" bIns="0" anchor="ctr">
            <a:noAutofit/>
          </a:bodyPr>
          <a:p>
            <a:pPr algn="ctr">
              <a:defRPr/>
            </a:pPr>
            <a:r>
              <a:rPr/>
              <a:t>/</a:t>
            </a:r>
            <a:r>
              <a:rPr sz="3600"/>
              <a:t>Thank you</a:t>
            </a:r>
            <a:endParaRPr sz="3600"/>
          </a:p>
        </p:txBody>
      </p:sp>
      <p:pic>
        <p:nvPicPr>
          <p:cNvPr id="5" name="" hidden="0">
            <a:hlinkClick r:id="" action="ppaction://media"/>
          </p:cNvPr>
          <p:cNvPicPr>
            <a:picLocks noChangeAspect="1"/>
          </p:cNvPicPr>
          <p:nvPr isPhoto="0" userDrawn="0">
            <a:videoFile r:link="rId4"/>
            <p:extLst>
              <p:ext uri="{DAA4B4D4-6D71-4841-9C94-3DE7FCFB9230}">
                <p14:media xmlns:p14="http://schemas.microsoft.com/office/powerpoint/2010/main" r:embed="rId3"/>
              </p:ext>
            </p:extLst>
          </p:nvPr>
        </p:nvPicPr>
        <p:blipFill>
          <a:blip r:embed="rId2"/>
          <a:stretch/>
        </p:blipFill>
        <p:spPr bwMode="auto">
          <a:xfrm flipH="0" flipV="0">
            <a:off x="2343149" y="1371599"/>
            <a:ext cx="5374049" cy="53740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4844160" y="1737720"/>
            <a:ext cx="4198320" cy="4878000"/>
          </a:xfrm>
          <a:prstGeom prst="rect">
            <a:avLst/>
          </a:prstGeom>
          <a:noFill/>
          <a:ln>
            <a:noFill/>
          </a:ln>
        </p:spPr>
        <p:style>
          <a:lnRef idx="0"/>
          <a:fillRef idx="0"/>
          <a:effectRef idx="0"/>
          <a:fontRef idx="minor"/>
        </p:style>
        <p:txBody>
          <a:bodyPr lIns="0" tIns="0" rIns="0" bIns="0">
            <a:normAutofit/>
          </a:bodyPr>
          <a:p>
            <a:pPr marL="432000" indent="-31788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Video Recording App</a:t>
            </a:r>
            <a:endParaRPr lang="en-US" sz="28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Crowd funded</a:t>
            </a:r>
            <a:endParaRPr lang="en-US" sz="26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Open sourced</a:t>
            </a:r>
            <a:endParaRPr lang="en-US" sz="26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Best level of privacy protection</a:t>
            </a:r>
            <a:endParaRPr lang="en-US" sz="2600" b="0" strike="noStrike" spc="-1">
              <a:latin typeface="Arial"/>
            </a:endParaRPr>
          </a:p>
          <a:p>
            <a:pPr marL="1296000" lvl="2" indent="-281880">
              <a:lnSpc>
                <a:spcPct val="100000"/>
              </a:lnSpc>
              <a:spcBef>
                <a:spcPts val="850"/>
              </a:spcBef>
              <a:buClr>
                <a:srgbClr val="000000"/>
              </a:buClr>
              <a:buSzPct val="45000"/>
              <a:buFont typeface="Wingdings"/>
              <a:buChar char=""/>
              <a:defRPr/>
            </a:pPr>
            <a:r>
              <a:rPr lang="en-US" sz="2200" b="0" strike="noStrike" spc="-1">
                <a:solidFill>
                  <a:srgbClr val="000000"/>
                </a:solidFill>
                <a:latin typeface="Arial"/>
                <a:ea typeface="DejaVu Sans"/>
              </a:rPr>
              <a:t>Doesn’t need you to buy anything</a:t>
            </a:r>
            <a:endParaRPr lang="en-US" sz="2200" b="0" strike="noStrike" spc="-1">
              <a:latin typeface="Arial"/>
            </a:endParaRPr>
          </a:p>
          <a:p>
            <a:pPr marL="1296000" lvl="2" indent="-281880">
              <a:lnSpc>
                <a:spcPct val="100000"/>
              </a:lnSpc>
              <a:spcBef>
                <a:spcPts val="850"/>
              </a:spcBef>
              <a:buClr>
                <a:srgbClr val="000000"/>
              </a:buClr>
              <a:buSzPct val="45000"/>
              <a:buFont typeface="Wingdings"/>
              <a:buChar char=""/>
              <a:defRPr/>
            </a:pPr>
            <a:r>
              <a:rPr lang="en-US" sz="2200" b="0" strike="noStrike" spc="-1">
                <a:solidFill>
                  <a:srgbClr val="000000"/>
                </a:solidFill>
                <a:latin typeface="Arial"/>
                <a:ea typeface="DejaVu Sans"/>
              </a:rPr>
              <a:t>Doesn’t and can’t sell your data by design</a:t>
            </a:r>
            <a:endParaRPr lang="en-US" sz="2200" b="0" strike="noStrike" spc="-1">
              <a:latin typeface="Arial"/>
            </a:endParaRPr>
          </a:p>
        </p:txBody>
      </p:sp>
      <p:sp>
        <p:nvSpPr>
          <p:cNvPr id="5" name="CustomShape 2"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Proposed New Contract</a:t>
            </a:r>
            <a:endParaRPr lang="en-US" sz="4400" b="0" strike="noStrike" spc="-1">
              <a:latin typeface="Arial"/>
            </a:endParaRPr>
          </a:p>
        </p:txBody>
      </p:sp>
      <p:sp>
        <p:nvSpPr>
          <p:cNvPr id="6" name="CustomShape 3" hidden="0"/>
          <p:cNvSpPr/>
          <p:nvPr isPhoto="0" userDrawn="0"/>
        </p:nvSpPr>
        <p:spPr bwMode="auto">
          <a:xfrm>
            <a:off x="503640" y="1769400"/>
            <a:ext cx="4334400" cy="5060880"/>
          </a:xfrm>
          <a:prstGeom prst="rect">
            <a:avLst/>
          </a:prstGeom>
          <a:noFill/>
          <a:ln>
            <a:noFill/>
          </a:ln>
        </p:spPr>
        <p:style>
          <a:lnRef idx="0"/>
          <a:fillRef idx="0"/>
          <a:effectRef idx="0"/>
          <a:fontRef idx="minor"/>
        </p:style>
        <p:txBody>
          <a:bodyPr lIns="0" tIns="0" rIns="0" bIns="0">
            <a:normAutofit/>
          </a:bodyPr>
          <a:p>
            <a:pPr marL="432000" indent="-31788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Open source approach eg: Linux, Wikipedia</a:t>
            </a:r>
            <a:endParaRPr lang="en-US" sz="2800" b="0" strike="noStrike" spc="-1">
              <a:latin typeface="Arial"/>
            </a:endParaRPr>
          </a:p>
          <a:p>
            <a:pPr marL="648000" lvl="2"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Any </a:t>
            </a:r>
            <a:r>
              <a:rPr lang="en-US" sz="2600" b="0" i="1" u="sng" strike="noStrike" spc="-1">
                <a:solidFill>
                  <a:srgbClr val="000000"/>
                </a:solidFill>
                <a:latin typeface="Arial"/>
                <a:ea typeface="DejaVu Sans"/>
              </a:rPr>
              <a:t>assurance</a:t>
            </a:r>
            <a:r>
              <a:rPr lang="en-US" sz="2600" b="0" strike="noStrike" spc="-1">
                <a:solidFill>
                  <a:srgbClr val="000000"/>
                </a:solidFill>
                <a:latin typeface="Arial"/>
                <a:ea typeface="DejaVu Sans"/>
              </a:rPr>
              <a:t> of privacy etc is </a:t>
            </a:r>
            <a:r>
              <a:rPr lang="en-US" sz="2600" b="0" i="1" u="sng" strike="noStrike" spc="-1">
                <a:solidFill>
                  <a:srgbClr val="000000"/>
                </a:solidFill>
                <a:latin typeface="Arial"/>
                <a:ea typeface="DejaVu Sans"/>
              </a:rPr>
              <a:t>verifiable</a:t>
            </a:r>
            <a:endParaRPr lang="en-US" sz="2600" b="0" strike="noStrike" spc="-1">
              <a:latin typeface="Arial"/>
            </a:endParaRPr>
          </a:p>
          <a:p>
            <a:pPr marL="864000" lvl="3"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Open to review</a:t>
            </a:r>
            <a:endParaRPr lang="en-US" sz="2600" b="0" strike="noStrike" spc="-1">
              <a:latin typeface="Arial"/>
            </a:endParaRPr>
          </a:p>
          <a:p>
            <a:pPr marL="864000" lvl="3" indent="-210240">
              <a:lnSpc>
                <a:spcPct val="100000"/>
              </a:lnSpc>
              <a:spcBef>
                <a:spcPts val="1417"/>
              </a:spcBef>
              <a:buClr>
                <a:srgbClr val="000000"/>
              </a:buClr>
              <a:buSzPct val="45000"/>
              <a:buFont typeface="Wingdings"/>
              <a:buChar char=""/>
              <a:defRPr/>
            </a:pPr>
            <a:r>
              <a:rPr lang="en-US" sz="2600" b="0" strike="noStrike" spc="-1">
                <a:solidFill>
                  <a:srgbClr val="000000"/>
                </a:solidFill>
                <a:latin typeface="Arial"/>
                <a:ea typeface="DejaVu Sans"/>
              </a:rPr>
              <a:t>Security fixes</a:t>
            </a:r>
            <a:endParaRPr lang="en-US" sz="2600" b="0" strike="noStrike" spc="-1">
              <a:latin typeface="Arial"/>
            </a:endParaRPr>
          </a:p>
        </p:txBody>
      </p:sp>
      <p:pic>
        <p:nvPicPr>
          <p:cNvPr id="7" name="" descr="" hidden="0"/>
          <p:cNvPicPr/>
          <p:nvPr isPhoto="0" userDrawn="0"/>
        </p:nvPicPr>
        <p:blipFill>
          <a:blip r:embed="rId3"/>
          <a:stretch/>
        </p:blipFill>
        <p:spPr bwMode="auto">
          <a:xfrm>
            <a:off x="822600" y="5853600"/>
            <a:ext cx="999720" cy="1183680"/>
          </a:xfrm>
          <a:prstGeom prst="rect">
            <a:avLst/>
          </a:prstGeom>
          <a:ln>
            <a:noFill/>
          </a:ln>
        </p:spPr>
      </p:pic>
      <p:pic>
        <p:nvPicPr>
          <p:cNvPr id="8" name="" descr="" hidden="0"/>
          <p:cNvPicPr/>
          <p:nvPr isPhoto="0" userDrawn="0"/>
        </p:nvPicPr>
        <p:blipFill>
          <a:blip r:embed="rId4"/>
          <a:stretch/>
        </p:blipFill>
        <p:spPr bwMode="auto">
          <a:xfrm>
            <a:off x="3594960" y="5579640"/>
            <a:ext cx="1811520" cy="140472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descr="" hidden="0"/>
          <p:cNvPicPr/>
          <p:nvPr isPhoto="0" userDrawn="0"/>
        </p:nvPicPr>
        <p:blipFill>
          <a:blip r:embed="rId3"/>
          <a:stretch/>
        </p:blipFill>
        <p:spPr bwMode="auto">
          <a:xfrm>
            <a:off x="4283640" y="5540400"/>
            <a:ext cx="5587200" cy="1139400"/>
          </a:xfrm>
          <a:prstGeom prst="rect">
            <a:avLst/>
          </a:prstGeom>
          <a:ln>
            <a:noFill/>
          </a:ln>
        </p:spPr>
      </p:pic>
      <p:sp>
        <p:nvSpPr>
          <p:cNvPr id="5"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What Privacy Buys Us</a:t>
            </a:r>
            <a:endParaRPr lang="en-US" sz="4400" b="0" strike="noStrike" spc="-1">
              <a:latin typeface="Arial"/>
            </a:endParaRPr>
          </a:p>
        </p:txBody>
      </p:sp>
      <p:sp>
        <p:nvSpPr>
          <p:cNvPr id="6" name="CustomShape 2" hidden="0"/>
          <p:cNvSpPr/>
          <p:nvPr isPhoto="0" userDrawn="0"/>
        </p:nvSpPr>
        <p:spPr bwMode="auto">
          <a:xfrm>
            <a:off x="503640" y="1769400"/>
            <a:ext cx="4418640" cy="5060880"/>
          </a:xfrm>
          <a:prstGeom prst="rect">
            <a:avLst/>
          </a:prstGeom>
          <a:noFill/>
          <a:ln>
            <a:noFill/>
          </a:ln>
        </p:spPr>
        <p:style>
          <a:lnRef idx="0"/>
          <a:fillRef idx="0"/>
          <a:effectRef idx="0"/>
          <a:fontRef idx="minor"/>
        </p:style>
        <p:txBody>
          <a:bodyPr lIns="0" tIns="0" rIns="0" bIns="0">
            <a:normAutofit/>
          </a:bodyPr>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Freedom – </a:t>
            </a:r>
            <a:r>
              <a:rPr lang="en-US" sz="2000" b="0" i="1" strike="noStrike" spc="-1">
                <a:solidFill>
                  <a:srgbClr val="000000"/>
                </a:solidFill>
                <a:latin typeface="Arial"/>
                <a:ea typeface="DejaVu Sans"/>
              </a:rPr>
              <a:t>to do what we please in the privacy of our home</a:t>
            </a:r>
            <a:endParaRPr lang="en-US" sz="20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New applications</a:t>
            </a:r>
            <a:endParaRPr lang="en-US" sz="2400" b="0" strike="noStrike" spc="-1">
              <a:latin typeface="Arial"/>
            </a:endParaRPr>
          </a:p>
          <a:p>
            <a:pPr marL="648000" lvl="2" indent="-210240">
              <a:lnSpc>
                <a:spcPct val="100000"/>
              </a:lnSpc>
              <a:spcBef>
                <a:spcPts val="1414"/>
              </a:spcBef>
              <a:buClr>
                <a:srgbClr val="000000"/>
              </a:buClr>
              <a:buSzPct val="45000"/>
              <a:buFont typeface="Wingdings"/>
              <a:buChar char=""/>
              <a:defRPr/>
            </a:pPr>
            <a:r>
              <a:rPr lang="en-US" sz="2000" b="0" strike="noStrike" spc="-1">
                <a:solidFill>
                  <a:srgbClr val="000000"/>
                </a:solidFill>
                <a:latin typeface="Arial"/>
                <a:ea typeface="DejaVu Sans"/>
              </a:rPr>
              <a:t>Since the app is </a:t>
            </a:r>
            <a:r>
              <a:rPr lang="en-US" sz="2000" b="0" i="1" strike="noStrike" spc="-1">
                <a:solidFill>
                  <a:srgbClr val="000000"/>
                </a:solidFill>
                <a:latin typeface="Arial"/>
                <a:ea typeface="DejaVu Sans"/>
              </a:rPr>
              <a:t>not watching me</a:t>
            </a:r>
            <a:r>
              <a:rPr lang="en-US" sz="2000" b="0" strike="noStrike" spc="-1">
                <a:solidFill>
                  <a:srgbClr val="000000"/>
                </a:solidFill>
                <a:latin typeface="Arial"/>
                <a:ea typeface="DejaVu Sans"/>
              </a:rPr>
              <a:t> but </a:t>
            </a:r>
            <a:r>
              <a:rPr lang="en-US" sz="2000" b="0" i="1" u="sng" strike="noStrike" spc="-1">
                <a:solidFill>
                  <a:srgbClr val="000000"/>
                </a:solidFill>
                <a:latin typeface="Arial"/>
                <a:ea typeface="DejaVu Sans"/>
              </a:rPr>
              <a:t>watching the environment on my behalf</a:t>
            </a:r>
            <a:r>
              <a:rPr lang="en-US" sz="2000" b="0" strike="noStrike" spc="-1">
                <a:solidFill>
                  <a:srgbClr val="000000"/>
                </a:solidFill>
                <a:latin typeface="Arial"/>
                <a:ea typeface="DejaVu Sans"/>
              </a:rPr>
              <a:t> and </a:t>
            </a:r>
            <a:r>
              <a:rPr lang="en-US" sz="2000" b="0" i="1" strike="noStrike" spc="-1">
                <a:solidFill>
                  <a:srgbClr val="000000"/>
                </a:solidFill>
                <a:latin typeface="Arial"/>
                <a:ea typeface="DejaVu Sans"/>
              </a:rPr>
              <a:t>within my control</a:t>
            </a:r>
            <a:endParaRPr lang="en-US" sz="2000" b="0" strike="noStrike" spc="-1">
              <a:latin typeface="Arial"/>
            </a:endParaRPr>
          </a:p>
          <a:p>
            <a:pPr marL="648000" lvl="2" indent="-210240">
              <a:lnSpc>
                <a:spcPct val="100000"/>
              </a:lnSpc>
              <a:spcBef>
                <a:spcPts val="1414"/>
              </a:spcBef>
              <a:buClr>
                <a:srgbClr val="000000"/>
              </a:buClr>
              <a:buSzPct val="45000"/>
              <a:buFont typeface="Wingdings"/>
              <a:buChar char=""/>
              <a:defRPr/>
            </a:pPr>
            <a:r>
              <a:rPr lang="en-US" sz="2000" b="0" strike="noStrike" spc="-1">
                <a:solidFill>
                  <a:srgbClr val="000000"/>
                </a:solidFill>
                <a:latin typeface="Arial"/>
                <a:ea typeface="DejaVu Sans"/>
              </a:rPr>
              <a:t>I can record my driving continuously</a:t>
            </a:r>
            <a:endParaRPr lang="en-US" sz="2000" b="0" strike="noStrike" spc="-1">
              <a:latin typeface="Arial"/>
            </a:endParaRPr>
          </a:p>
          <a:p>
            <a:pPr marL="864000" lvl="3" indent="-210240">
              <a:lnSpc>
                <a:spcPct val="100000"/>
              </a:lnSpc>
              <a:spcBef>
                <a:spcPts val="1414"/>
              </a:spcBef>
              <a:buClr>
                <a:srgbClr val="000000"/>
              </a:buClr>
              <a:buSzPct val="45000"/>
              <a:buFont typeface="Wingdings"/>
              <a:buChar char=""/>
              <a:defRPr/>
            </a:pPr>
            <a:r>
              <a:rPr lang="en-US" sz="2000" b="0" strike="noStrike" spc="-1">
                <a:solidFill>
                  <a:srgbClr val="000000"/>
                </a:solidFill>
                <a:latin typeface="Arial"/>
                <a:ea typeface="DejaVu Sans"/>
              </a:rPr>
              <a:t>Produce evidence in court I was not at fault</a:t>
            </a:r>
            <a:endParaRPr lang="en-US" sz="2000" b="0" strike="noStrike" spc="-1">
              <a:latin typeface="Arial"/>
            </a:endParaRPr>
          </a:p>
          <a:p>
            <a:pPr marL="432000" indent="-317520">
              <a:lnSpc>
                <a:spcPct val="100000"/>
              </a:lnSpc>
              <a:spcBef>
                <a:spcPts val="1414"/>
              </a:spcBef>
              <a:buClr>
                <a:srgbClr val="FF6600"/>
              </a:buClr>
              <a:buSzPct val="45000"/>
              <a:buFont typeface="Wingdings"/>
              <a:buChar char=""/>
              <a:defRPr/>
            </a:pPr>
            <a:r>
              <a:rPr lang="en-US" sz="2400" b="0" strike="noStrike" spc="-1">
                <a:solidFill>
                  <a:srgbClr val="000000"/>
                </a:solidFill>
                <a:latin typeface="Arial"/>
                <a:ea typeface="DejaVu Sans"/>
              </a:rPr>
              <a:t>And many more ...</a:t>
            </a:r>
            <a:endParaRPr lang="en-US" sz="2400" b="0" strike="noStrike" spc="-1">
              <a:latin typeface="Arial"/>
            </a:endParaRPr>
          </a:p>
        </p:txBody>
      </p:sp>
      <p:sp>
        <p:nvSpPr>
          <p:cNvPr id="7" name="CustomShape 3" hidden="0"/>
          <p:cNvSpPr/>
          <p:nvPr isPhoto="0" userDrawn="0"/>
        </p:nvSpPr>
        <p:spPr bwMode="auto">
          <a:xfrm>
            <a:off x="503640" y="1769400"/>
            <a:ext cx="2153160" cy="5060880"/>
          </a:xfrm>
          <a:prstGeom prst="rect">
            <a:avLst/>
          </a:prstGeom>
          <a:noFill/>
          <a:ln>
            <a:noFill/>
          </a:ln>
        </p:spPr>
        <p:style>
          <a:lnRef idx="0"/>
          <a:fillRef idx="0"/>
          <a:effectRef idx="0"/>
          <a:fontRef idx="minor"/>
        </p:style>
      </p:sp>
      <p:sp>
        <p:nvSpPr>
          <p:cNvPr id="8" name="CustomShape 4" hidden="0"/>
          <p:cNvSpPr/>
          <p:nvPr isPhoto="0" userDrawn="0"/>
        </p:nvSpPr>
        <p:spPr bwMode="auto">
          <a:xfrm>
            <a:off x="2770920" y="1769400"/>
            <a:ext cx="2153160" cy="5060880"/>
          </a:xfrm>
          <a:prstGeom prst="rect">
            <a:avLst/>
          </a:prstGeom>
          <a:noFill/>
          <a:ln>
            <a:noFill/>
          </a:ln>
        </p:spPr>
        <p:style>
          <a:lnRef idx="0"/>
          <a:fillRef idx="0"/>
          <a:effectRef idx="0"/>
          <a:fontRef idx="minor"/>
        </p:style>
      </p:sp>
      <p:pic>
        <p:nvPicPr>
          <p:cNvPr id="9" name="" descr="" hidden="0"/>
          <p:cNvPicPr/>
          <p:nvPr isPhoto="0" userDrawn="0"/>
        </p:nvPicPr>
        <p:blipFill>
          <a:blip r:embed="rId4"/>
          <a:stretch/>
        </p:blipFill>
        <p:spPr bwMode="auto">
          <a:xfrm>
            <a:off x="5484240" y="1898280"/>
            <a:ext cx="4381560" cy="31874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Ravi Reporter App</a:t>
            </a:r>
            <a:endParaRPr lang="en-US" sz="4400" b="0" strike="noStrike" spc="-1">
              <a:latin typeface="Arial"/>
            </a:endParaRPr>
          </a:p>
          <a:p>
            <a:pPr algn="ctr">
              <a:lnSpc>
                <a:spcPct val="100000"/>
              </a:lnSpc>
              <a:defRPr/>
            </a:pPr>
            <a:r>
              <a:rPr lang="en-US" sz="4400" b="0" strike="noStrike" spc="-1">
                <a:solidFill>
                  <a:srgbClr val="000000"/>
                </a:solidFill>
                <a:latin typeface="Arial"/>
                <a:ea typeface="DejaVu Sans"/>
              </a:rPr>
              <a:t>Recorder</a:t>
            </a:r>
            <a:endParaRPr lang="en-US" sz="4400" b="0" strike="noStrike" spc="-1">
              <a:latin typeface="Arial"/>
            </a:endParaRPr>
          </a:p>
        </p:txBody>
      </p:sp>
      <p:sp>
        <p:nvSpPr>
          <p:cNvPr id="5" name="CustomShape 2" hidden="0"/>
          <p:cNvSpPr/>
          <p:nvPr isPhoto="0" userDrawn="0"/>
        </p:nvSpPr>
        <p:spPr bwMode="auto">
          <a:xfrm>
            <a:off x="431640" y="1697400"/>
            <a:ext cx="8996400" cy="5060880"/>
          </a:xfrm>
          <a:prstGeom prst="rect">
            <a:avLst/>
          </a:prstGeom>
          <a:noFill/>
          <a:ln>
            <a:noFill/>
          </a:ln>
        </p:spPr>
        <p:style>
          <a:lnRef idx="0"/>
          <a:fillRef idx="0"/>
          <a:effectRef idx="0"/>
          <a:fontRef idx="minor"/>
        </p:style>
        <p:txBody>
          <a:bodyPr lIns="0" tIns="0" rIns="0" bIns="0">
            <a:normAutofit fontScale="94000"/>
          </a:bodyPr>
          <a:p>
            <a:pPr marL="432000" indent="-318240">
              <a:lnSpc>
                <a:spcPct val="100000"/>
              </a:lnSpc>
              <a:spcBef>
                <a:spcPts val="1417"/>
              </a:spcBef>
              <a:buClr>
                <a:srgbClr val="000000"/>
              </a:buClr>
              <a:buSzPct val="45000"/>
              <a:buFont typeface="Wingdings"/>
              <a:buChar char=""/>
              <a:defRPr/>
            </a:pPr>
            <a:r>
              <a:rPr lang="en-US" sz="2800" b="0" strike="noStrike" spc="-1">
                <a:solidFill>
                  <a:srgbClr val="000000"/>
                </a:solidFill>
                <a:latin typeface="Arial"/>
                <a:ea typeface="DejaVu Sans"/>
              </a:rPr>
              <a:t>Authenticated video</a:t>
            </a:r>
            <a:endParaRPr lang="en-US" sz="2800" b="0" strike="noStrike" spc="-1">
              <a:latin typeface="Arial"/>
            </a:endParaRPr>
          </a:p>
          <a:p>
            <a:pPr marL="864000" lvl="3"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Authoritatively certify </a:t>
            </a:r>
            <a:r>
              <a:rPr lang="en-US" sz="2400" b="0" i="1" u="sng" strike="noStrike" spc="-1">
                <a:solidFill>
                  <a:srgbClr val="000000"/>
                </a:solidFill>
                <a:latin typeface="Arial"/>
                <a:ea typeface="DejaVu Sans"/>
              </a:rPr>
              <a:t>place and timestamp of video</a:t>
            </a:r>
            <a:endParaRPr lang="en-US" sz="2400" b="0" strike="noStrike" spc="-1">
              <a:latin typeface="Arial"/>
            </a:endParaRPr>
          </a:p>
          <a:p>
            <a:pPr marL="1080000" lvl="4"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Many uses, eg: send video to your boss when car broken on highway …</a:t>
            </a:r>
            <a:endParaRPr lang="en-US" sz="2400" b="0" strike="noStrike" spc="-1">
              <a:latin typeface="Arial"/>
            </a:endParaRPr>
          </a:p>
          <a:p>
            <a:pPr marL="432000" lvl="1" indent="-211320">
              <a:lnSpc>
                <a:spcPct val="100000"/>
              </a:lnSpc>
              <a:spcBef>
                <a:spcPts val="850"/>
              </a:spcBef>
              <a:buClr>
                <a:srgbClr val="000000"/>
              </a:buClr>
              <a:buSzPct val="45000"/>
              <a:buFont typeface="Wingdings"/>
              <a:buChar char=""/>
              <a:defRPr/>
            </a:pPr>
            <a:r>
              <a:rPr lang="en-US" sz="2800" b="0" strike="noStrike" spc="-1">
                <a:solidFill>
                  <a:srgbClr val="000000"/>
                </a:solidFill>
                <a:latin typeface="Arial"/>
                <a:ea typeface="DejaVu Sans"/>
              </a:rPr>
              <a:t>Private video</a:t>
            </a:r>
            <a:endParaRPr lang="en-US" sz="2800" b="0" strike="noStrike" spc="-1">
              <a:latin typeface="Arial"/>
            </a:endParaRPr>
          </a:p>
          <a:p>
            <a:pPr marL="864000" lvl="3"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Stored encrypted in cloud – $$$ beyond basic usage</a:t>
            </a:r>
            <a:endParaRPr lang="en-US" sz="2400" b="0" strike="noStrike" spc="-1">
              <a:latin typeface="Arial"/>
            </a:endParaRPr>
          </a:p>
          <a:p>
            <a:pPr marL="864000" lvl="3"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Only you or </a:t>
            </a:r>
            <a:r>
              <a:rPr lang="en-US" sz="2400" b="0" i="1" u="sng" strike="noStrike" spc="-1">
                <a:solidFill>
                  <a:srgbClr val="000000"/>
                </a:solidFill>
                <a:latin typeface="Arial"/>
                <a:ea typeface="DejaVu Sans"/>
              </a:rPr>
              <a:t>people you shared the video with</a:t>
            </a:r>
            <a:r>
              <a:rPr lang="en-US" sz="2400" b="0" strike="noStrike" spc="-1">
                <a:solidFill>
                  <a:srgbClr val="000000"/>
                </a:solidFill>
                <a:latin typeface="Arial"/>
                <a:ea typeface="DejaVu Sans"/>
              </a:rPr>
              <a:t> can access and/or play your video</a:t>
            </a:r>
            <a:endParaRPr lang="en-US" sz="2400" b="0" strike="noStrike" spc="-1">
              <a:latin typeface="Arial"/>
            </a:endParaRPr>
          </a:p>
          <a:p>
            <a:pPr marL="432000" lvl="1" indent="-211320">
              <a:lnSpc>
                <a:spcPct val="100000"/>
              </a:lnSpc>
              <a:spcBef>
                <a:spcPts val="850"/>
              </a:spcBef>
              <a:buClr>
                <a:srgbClr val="000000"/>
              </a:buClr>
              <a:buSzPct val="45000"/>
              <a:buFont typeface="Wingdings"/>
              <a:buChar char=""/>
              <a:defRPr/>
            </a:pPr>
            <a:r>
              <a:rPr lang="en-US" sz="2800" b="0" strike="noStrike" spc="-1">
                <a:solidFill>
                  <a:srgbClr val="000000"/>
                </a:solidFill>
                <a:latin typeface="Arial"/>
                <a:ea typeface="DejaVu Sans"/>
              </a:rPr>
              <a:t>Truly anonymous video</a:t>
            </a:r>
            <a:endParaRPr lang="en-US" sz="2800" b="0" strike="noStrike" spc="-1">
              <a:latin typeface="Arial"/>
            </a:endParaRPr>
          </a:p>
          <a:p>
            <a:pPr marL="864000" lvl="3"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If you wish to take away risk of recording</a:t>
            </a:r>
            <a:endParaRPr lang="en-US" sz="2400" b="0" strike="noStrike" spc="-1">
              <a:latin typeface="Arial"/>
            </a:endParaRPr>
          </a:p>
          <a:p>
            <a:pPr marL="864000" lvl="3" indent="-21132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Later claim credit for the video in a provable manner</a:t>
            </a:r>
            <a:endParaRPr lang="en-US" sz="24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solidFill>
          <a:schemeClr val="bg1"/>
        </a:solidFill>
      </p:bgPr>
    </p:bg>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301319"/>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0">
                <a:solidFill>
                  <a:srgbClr val="000000"/>
                </a:solidFill>
                <a:latin typeface="Arial"/>
                <a:ea typeface="DejaVu Sans"/>
              </a:rPr>
              <a:t>Ravi Reporter App</a:t>
            </a:r>
            <a:endParaRPr lang="en-US" sz="4400" b="0" strike="noStrike" spc="0">
              <a:latin typeface="Arial"/>
            </a:endParaRPr>
          </a:p>
          <a:p>
            <a:pPr algn="ctr">
              <a:lnSpc>
                <a:spcPct val="100000"/>
              </a:lnSpc>
              <a:defRPr/>
            </a:pPr>
            <a:r>
              <a:rPr lang="en-US" sz="4400" b="0" strike="noStrike" spc="0">
                <a:latin typeface="Arial"/>
              </a:rPr>
              <a:t>Share &amp; Play</a:t>
            </a:r>
            <a:endParaRPr lang="en-US" sz="4400" b="0" strike="noStrike" spc="0">
              <a:latin typeface="Arial"/>
            </a:endParaRPr>
          </a:p>
        </p:txBody>
      </p:sp>
      <p:sp>
        <p:nvSpPr>
          <p:cNvPr id="5" name="CustomShape 2" hidden="0"/>
          <p:cNvSpPr/>
          <p:nvPr isPhoto="0" userDrawn="0"/>
        </p:nvSpPr>
        <p:spPr bwMode="auto">
          <a:xfrm>
            <a:off x="431640" y="1697400"/>
            <a:ext cx="8996400" cy="5060880"/>
          </a:xfrm>
          <a:prstGeom prst="rect">
            <a:avLst/>
          </a:prstGeom>
          <a:noFill/>
          <a:ln>
            <a:noFill/>
          </a:ln>
        </p:spPr>
        <p:style>
          <a:lnRef idx="0"/>
          <a:fillRef idx="0"/>
          <a:effectRef idx="0"/>
          <a:fontRef idx="minor"/>
        </p:style>
        <p:txBody>
          <a:bodyPr vertOverflow="overflow" horzOverflow="clip" vert="horz" wrap="square" lIns="0" tIns="0" rIns="0" bIns="0" numCol="1" spcCol="0" rtlCol="0" fromWordArt="0" anchor="t" anchorCtr="0" forceAA="0" upright="0" compatLnSpc="0">
            <a:normAutofit/>
          </a:bodyPr>
          <a:p>
            <a:pPr marL="432000" indent="-318240">
              <a:lnSpc>
                <a:spcPct val="100000"/>
              </a:lnSpc>
              <a:spcBef>
                <a:spcPts val="1416"/>
              </a:spcBef>
              <a:buClr>
                <a:srgbClr val="000000"/>
              </a:buClr>
              <a:buSzPct val="45000"/>
              <a:buFont typeface="Wingdings"/>
              <a:buChar char=""/>
              <a:defRPr/>
            </a:pPr>
            <a:r>
              <a:rPr lang="en-US" sz="2800" b="0" strike="noStrike" spc="0">
                <a:latin typeface="Arial"/>
              </a:rPr>
              <a:t>Dual goals</a:t>
            </a:r>
            <a:endParaRPr lang="en-US" sz="2800" b="0" strike="noStrike" spc="0">
              <a:latin typeface="Arial"/>
            </a:endParaRPr>
          </a:p>
          <a:p>
            <a:pPr marL="832050" lvl="1" indent="-318240">
              <a:lnSpc>
                <a:spcPct val="100000"/>
              </a:lnSpc>
              <a:spcBef>
                <a:spcPts val="1416"/>
              </a:spcBef>
              <a:buClr>
                <a:srgbClr val="000000"/>
              </a:buClr>
              <a:buSzPct val="45000"/>
              <a:buFont typeface="Wingdings"/>
              <a:buChar char=""/>
              <a:defRPr/>
            </a:pPr>
            <a:r>
              <a:rPr lang="en-US" sz="2800" b="0" strike="noStrike" spc="0">
                <a:latin typeface="Arial"/>
              </a:rPr>
              <a:t>Follow the leaders in share and play features while having better privacy and security</a:t>
            </a:r>
            <a:endParaRPr lang="en-US" sz="2800" b="0" strike="noStrike" spc="0">
              <a:latin typeface="Arial"/>
            </a:endParaRPr>
          </a:p>
          <a:p>
            <a:pPr marL="832050" lvl="1" indent="-318240">
              <a:lnSpc>
                <a:spcPct val="100000"/>
              </a:lnSpc>
              <a:spcBef>
                <a:spcPts val="1416"/>
              </a:spcBef>
              <a:buClr>
                <a:srgbClr val="000000"/>
              </a:buClr>
              <a:buSzPct val="45000"/>
              <a:buFont typeface="Wingdings"/>
              <a:buChar char=""/>
              <a:defRPr/>
            </a:pPr>
            <a:r>
              <a:rPr lang="en-US" sz="2800" b="0" strike="noStrike" spc="0">
                <a:latin typeface="Arial"/>
              </a:rPr>
              <a:t>Have quick path to simple product</a:t>
            </a:r>
            <a:endParaRPr lang="en-US" sz="2800" b="0" strike="noStrike" spc="0">
              <a:latin typeface="Arial"/>
            </a:endParaRPr>
          </a:p>
          <a:p>
            <a:pPr marL="432000" indent="-318240">
              <a:lnSpc>
                <a:spcPct val="100000"/>
              </a:lnSpc>
              <a:spcBef>
                <a:spcPts val="1416"/>
              </a:spcBef>
              <a:buClr>
                <a:srgbClr val="000000"/>
              </a:buClr>
              <a:buSzPct val="45000"/>
              <a:buFont typeface="Wingdings"/>
              <a:buChar char=""/>
              <a:defRPr/>
            </a:pPr>
            <a:r>
              <a:rPr lang="en-US" sz="2800" b="0" strike="noStrike" spc="0">
                <a:latin typeface="Arial"/>
              </a:rPr>
              <a:t>Open source extensible UI for extensible skins, widgets, etc </a:t>
            </a:r>
            <a:endParaRPr lang="en-US" sz="2800" b="0" strike="noStrike" spc="0">
              <a:latin typeface="Arial"/>
            </a:endParaRPr>
          </a:p>
          <a:p>
            <a:pPr marL="832050" lvl="1" indent="-318240">
              <a:lnSpc>
                <a:spcPct val="100000"/>
              </a:lnSpc>
              <a:spcBef>
                <a:spcPts val="1416"/>
              </a:spcBef>
              <a:buClr>
                <a:srgbClr val="000000"/>
              </a:buClr>
              <a:buSzPct val="45000"/>
              <a:buFont typeface="Wingdings"/>
              <a:buChar char=""/>
              <a:defRPr/>
            </a:pPr>
            <a:r>
              <a:rPr lang="en-US" sz="2800" b="0" strike="noStrike" spc="0">
                <a:latin typeface="Arial"/>
              </a:rPr>
              <a:t>Which run in secure sandbox</a:t>
            </a:r>
            <a:endParaRPr lang="en-US" sz="2800" b="0" strike="noStrike" spc="0">
              <a:latin typeface="Arial"/>
            </a:endParaRPr>
          </a:p>
          <a:p>
            <a:pPr marL="832050" lvl="1" indent="-318240">
              <a:lnSpc>
                <a:spcPct val="100000"/>
              </a:lnSpc>
              <a:spcBef>
                <a:spcPts val="1416"/>
              </a:spcBef>
              <a:buClr>
                <a:srgbClr val="000000"/>
              </a:buClr>
              <a:buSzPct val="45000"/>
              <a:buFont typeface="Wingdings"/>
              <a:buChar char=""/>
              <a:defRPr/>
            </a:pPr>
            <a:r>
              <a:rPr lang="en-US" sz="2800" b="0" strike="noStrike" spc="0">
                <a:latin typeface="Arial"/>
              </a:rPr>
              <a:t>Ethical TikTok</a:t>
            </a:r>
            <a:endParaRPr lang="en-US" sz="2800" b="0" strike="noStrike" spc="0">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descr="" hidden="0"/>
          <p:cNvPicPr/>
          <p:nvPr isPhoto="0" userDrawn="0"/>
        </p:nvPicPr>
        <p:blipFill>
          <a:blip r:embed="rId3"/>
          <a:stretch/>
        </p:blipFill>
        <p:spPr bwMode="auto">
          <a:xfrm>
            <a:off x="3688920" y="3762360"/>
            <a:ext cx="6274080" cy="3180600"/>
          </a:xfrm>
          <a:prstGeom prst="rect">
            <a:avLst/>
          </a:prstGeom>
          <a:ln>
            <a:noFill/>
          </a:ln>
        </p:spPr>
      </p:pic>
      <p:sp>
        <p:nvSpPr>
          <p:cNvPr id="5" name="CustomShape 1"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The Campaign</a:t>
            </a:r>
            <a:endParaRPr lang="en-US" sz="4400" b="0" strike="noStrike" spc="-1">
              <a:latin typeface="Arial"/>
            </a:endParaRPr>
          </a:p>
        </p:txBody>
      </p:sp>
      <p:sp>
        <p:nvSpPr>
          <p:cNvPr id="6" name="CustomShape 2" hidden="0"/>
          <p:cNvSpPr/>
          <p:nvPr isPhoto="0" userDrawn="0"/>
        </p:nvSpPr>
        <p:spPr bwMode="auto">
          <a:xfrm>
            <a:off x="370439" y="1427400"/>
            <a:ext cx="3420720" cy="5060880"/>
          </a:xfrm>
          <a:prstGeom prst="rect">
            <a:avLst/>
          </a:prstGeom>
          <a:noFill/>
          <a:ln>
            <a:noFill/>
          </a:ln>
        </p:spPr>
        <p:style>
          <a:lnRef idx="0"/>
          <a:fillRef idx="0"/>
          <a:effectRef idx="0"/>
          <a:fontRef idx="minor"/>
        </p:style>
        <p:txBody>
          <a:bodyPr lIns="0" tIns="0" rIns="0" bIns="0">
            <a:normAutofit/>
          </a:bodyPr>
          <a:p>
            <a:pPr marL="432000" indent="-31824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Ravi Reporter (RR)</a:t>
            </a:r>
            <a:endParaRPr lang="en-US" sz="32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Video recording with first class </a:t>
            </a:r>
            <a:r>
              <a:rPr lang="en-US" sz="2200" b="0" i="1" u="sng" strike="noStrike" spc="-1">
                <a:solidFill>
                  <a:srgbClr val="000000"/>
                </a:solidFill>
                <a:latin typeface="Arial"/>
                <a:ea typeface="DejaVu Sans"/>
              </a:rPr>
              <a:t>privacy and security for the user</a:t>
            </a:r>
            <a:endParaRPr lang="en-US" sz="2200" b="0" strike="noStrike" spc="-1">
              <a:latin typeface="Arial"/>
            </a:endParaRPr>
          </a:p>
          <a:p>
            <a:pPr marL="864000" lvl="3"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With 0 intentional back-doors</a:t>
            </a:r>
            <a:endParaRPr lang="en-US" sz="2200" b="0" strike="noStrike" spc="-1">
              <a:latin typeface="Arial"/>
            </a:endParaRPr>
          </a:p>
          <a:p>
            <a:pPr marL="864000" lvl="3"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6-9 months, $450K est.</a:t>
            </a:r>
            <a:endParaRPr lang="en-US" sz="2200" b="0" strike="noStrike" spc="-1">
              <a:latin typeface="Arial"/>
            </a:endParaRPr>
          </a:p>
        </p:txBody>
      </p:sp>
      <p:sp>
        <p:nvSpPr>
          <p:cNvPr id="7" name="CustomShape 3" hidden="0"/>
          <p:cNvSpPr/>
          <p:nvPr isPhoto="0" userDrawn="0"/>
        </p:nvSpPr>
        <p:spPr bwMode="auto">
          <a:xfrm>
            <a:off x="4204440" y="1371960"/>
            <a:ext cx="5661360" cy="5060880"/>
          </a:xfrm>
          <a:prstGeom prst="rect">
            <a:avLst/>
          </a:prstGeom>
          <a:noFill/>
          <a:ln>
            <a:noFill/>
          </a:ln>
        </p:spPr>
        <p:style>
          <a:lnRef idx="0"/>
          <a:fillRef idx="0"/>
          <a:effectRef idx="0"/>
          <a:fontRef idx="minor"/>
        </p:style>
        <p:txBody>
          <a:bodyPr lIns="0" tIns="0" rIns="0" bIns="0">
            <a:normAutofit/>
          </a:bodyPr>
          <a:p>
            <a:pPr marL="432000" indent="-318240">
              <a:lnSpc>
                <a:spcPct val="100000"/>
              </a:lnSpc>
              <a:spcBef>
                <a:spcPts val="1417"/>
              </a:spcBef>
              <a:buClr>
                <a:srgbClr val="000000"/>
              </a:buClr>
              <a:buSzPct val="45000"/>
              <a:buFont typeface="Wingdings"/>
              <a:buChar char=""/>
              <a:defRPr/>
            </a:pPr>
            <a:r>
              <a:rPr lang="en-US" sz="3200" b="0" strike="noStrike" spc="-1">
                <a:solidFill>
                  <a:srgbClr val="000000"/>
                </a:solidFill>
                <a:latin typeface="Arial"/>
                <a:ea typeface="DejaVu Sans"/>
              </a:rPr>
              <a:t>New Liberti</a:t>
            </a:r>
            <a:r>
              <a:rPr lang="en-US" sz="2800" b="0" strike="noStrike" spc="-1">
                <a:solidFill>
                  <a:srgbClr val="000000"/>
                </a:solidFill>
                <a:latin typeface="Arial"/>
                <a:ea typeface="DejaVu Sans"/>
              </a:rPr>
              <a:t>e (NL)</a:t>
            </a:r>
            <a:endParaRPr lang="en-US" sz="28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Futuristic de-biased real news platform (described later) </a:t>
            </a:r>
            <a:endParaRPr lang="en-US" sz="22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Built on top of crowd-sourced newsworthy Ravi Reporter recordings</a:t>
            </a:r>
            <a:endParaRPr lang="en-US" sz="2200" b="0" strike="noStrike" spc="-1">
              <a:latin typeface="Arial"/>
            </a:endParaRPr>
          </a:p>
        </p:txBody>
      </p:sp>
      <p:pic>
        <p:nvPicPr>
          <p:cNvPr id="8" name="" descr="" hidden="0"/>
          <p:cNvPicPr/>
          <p:nvPr isPhoto="0" userDrawn="0"/>
        </p:nvPicPr>
        <p:blipFill>
          <a:blip r:embed="rId4"/>
          <a:stretch/>
        </p:blipFill>
        <p:spPr bwMode="auto">
          <a:xfrm>
            <a:off x="822600" y="5706720"/>
            <a:ext cx="2206800" cy="114804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CustomShape 1" hidden="0"/>
          <p:cNvSpPr/>
          <p:nvPr isPhoto="0" userDrawn="0"/>
        </p:nvSpPr>
        <p:spPr bwMode="auto">
          <a:xfrm>
            <a:off x="503640" y="1769400"/>
            <a:ext cx="8904960" cy="5060880"/>
          </a:xfrm>
          <a:prstGeom prst="rect">
            <a:avLst/>
          </a:prstGeom>
          <a:noFill/>
          <a:ln>
            <a:noFill/>
          </a:ln>
        </p:spPr>
        <p:style>
          <a:lnRef idx="0"/>
          <a:fillRef idx="0"/>
          <a:effectRef idx="0"/>
          <a:fontRef idx="minor"/>
        </p:style>
        <p:txBody>
          <a:bodyPr lIns="0" tIns="0" rIns="0" bIns="0">
            <a:normAutofit fontScale="88000"/>
          </a:bodyPr>
          <a:p>
            <a:pPr marL="432000" indent="-31824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Related prior work</a:t>
            </a:r>
            <a:endParaRPr lang="en-US" sz="24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000" b="0" strike="noStrike" spc="-1">
                <a:solidFill>
                  <a:srgbClr val="000000"/>
                </a:solidFill>
                <a:latin typeface="Arial"/>
                <a:ea typeface="DejaVu Sans"/>
              </a:rPr>
              <a:t>Local social networking – </a:t>
            </a:r>
            <a:r>
              <a:rPr lang="en-US" sz="2000" b="0" i="1" u="sng" strike="noStrike" spc="-1">
                <a:solidFill>
                  <a:srgbClr val="000000"/>
                </a:solidFill>
                <a:latin typeface="Arial"/>
                <a:ea typeface="DejaVu Sans"/>
              </a:rPr>
              <a:t>Icebraker App</a:t>
            </a:r>
            <a:r>
              <a:rPr lang="en-US" sz="2000" b="0" strike="noStrike" spc="-1">
                <a:solidFill>
                  <a:srgbClr val="000000"/>
                </a:solidFill>
                <a:latin typeface="Arial"/>
                <a:ea typeface="DejaVu Sans"/>
              </a:rPr>
              <a:t> developed around 2012</a:t>
            </a:r>
            <a:endParaRPr lang="en-US" sz="20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000" b="0" strike="noStrike" spc="-1">
                <a:solidFill>
                  <a:srgbClr val="000000"/>
                </a:solidFill>
                <a:latin typeface="Arial"/>
                <a:ea typeface="DejaVu Sans"/>
              </a:rPr>
              <a:t>Coercion resistant anonymous verifiable voting - </a:t>
            </a:r>
            <a:r>
              <a:rPr lang="en-US" sz="2000" b="0" i="1" u="sng" strike="noStrike" spc="-1">
                <a:solidFill>
                  <a:srgbClr val="000000"/>
                </a:solidFill>
                <a:latin typeface="Arial"/>
                <a:ea typeface="DejaVu Sans"/>
              </a:rPr>
              <a:t>NewLibertie</a:t>
            </a:r>
            <a:r>
              <a:rPr lang="en-US" sz="2000" b="0" strike="noStrike" spc="-1">
                <a:solidFill>
                  <a:srgbClr val="000000"/>
                </a:solidFill>
                <a:latin typeface="Arial"/>
                <a:ea typeface="DejaVu Sans"/>
              </a:rPr>
              <a:t> – open source advanced voting based on homo-morphic encryption – initially intended to run a facts based news social network</a:t>
            </a:r>
            <a:endParaRPr lang="en-US" sz="2000" b="0" strike="noStrike" spc="-1">
              <a:latin typeface="Arial"/>
            </a:endParaRPr>
          </a:p>
          <a:p>
            <a:pPr marL="432000" indent="-318240">
              <a:lnSpc>
                <a:spcPct val="100000"/>
              </a:lnSpc>
              <a:spcBef>
                <a:spcPts val="1417"/>
              </a:spcBef>
              <a:buClr>
                <a:srgbClr val="000000"/>
              </a:buClr>
              <a:buSzPct val="45000"/>
              <a:buFont typeface="Wingdings"/>
              <a:buChar char=""/>
              <a:defRPr/>
            </a:pPr>
            <a:r>
              <a:rPr lang="en-US" sz="2400" b="0" strike="noStrike" spc="-1">
                <a:solidFill>
                  <a:srgbClr val="000000"/>
                </a:solidFill>
                <a:latin typeface="Arial"/>
                <a:ea typeface="DejaVu Sans"/>
              </a:rPr>
              <a:t>The insight</a:t>
            </a:r>
            <a:r>
              <a:rPr lang="en-US" sz="2800" b="0" strike="noStrike" spc="-1">
                <a:solidFill>
                  <a:srgbClr val="000000"/>
                </a:solidFill>
                <a:latin typeface="Arial"/>
                <a:ea typeface="DejaVu Sans"/>
              </a:rPr>
              <a:t>  </a:t>
            </a:r>
            <a:endParaRPr lang="en-US" sz="28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000" b="0" strike="noStrike" spc="-1">
                <a:solidFill>
                  <a:srgbClr val="000000"/>
                </a:solidFill>
                <a:latin typeface="Arial"/>
                <a:ea typeface="DejaVu Sans"/>
              </a:rPr>
              <a:t>People will use </a:t>
            </a:r>
            <a:r>
              <a:rPr lang="en-US" sz="2000" b="0" i="1" u="sng" strike="noStrike" spc="-1">
                <a:solidFill>
                  <a:srgbClr val="000000"/>
                </a:solidFill>
                <a:latin typeface="Arial"/>
                <a:ea typeface="DejaVu Sans"/>
              </a:rPr>
              <a:t>video for a lot</a:t>
            </a:r>
            <a:r>
              <a:rPr lang="en-US" sz="2000" b="0" strike="noStrike" spc="-1">
                <a:solidFill>
                  <a:srgbClr val="000000"/>
                </a:solidFill>
                <a:latin typeface="Arial"/>
                <a:ea typeface="DejaVu Sans"/>
              </a:rPr>
              <a:t> more IF we </a:t>
            </a:r>
            <a:r>
              <a:rPr lang="en-US" sz="1800" b="0" strike="noStrike" spc="-1">
                <a:solidFill>
                  <a:srgbClr val="000000"/>
                </a:solidFill>
                <a:latin typeface="Arial"/>
                <a:ea typeface="DejaVu Sans"/>
              </a:rPr>
              <a:t>do </a:t>
            </a:r>
            <a:r>
              <a:rPr lang="en-US" sz="1800" b="0" i="1" u="sng" strike="noStrike" spc="-1">
                <a:solidFill>
                  <a:srgbClr val="000000"/>
                </a:solidFill>
                <a:latin typeface="Arial"/>
                <a:ea typeface="DejaVu Sans"/>
              </a:rPr>
              <a:t>privacy and anonymity</a:t>
            </a:r>
            <a:r>
              <a:rPr lang="en-US" sz="1800" b="0" strike="noStrike" spc="-1">
                <a:solidFill>
                  <a:srgbClr val="000000"/>
                </a:solidFill>
                <a:latin typeface="Arial"/>
                <a:ea typeface="DejaVu Sans"/>
              </a:rPr>
              <a:t> right (really right)</a:t>
            </a:r>
            <a:endParaRPr lang="en-US" sz="18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000" b="0" strike="noStrike" spc="-1">
                <a:solidFill>
                  <a:srgbClr val="000000"/>
                </a:solidFill>
                <a:latin typeface="Arial"/>
                <a:ea typeface="Noto Sans CJK SC"/>
              </a:rPr>
              <a:t>As a stretch goal we can make a provably balanced and verifiable news platform – optional gory details in appendices for those interested ...</a:t>
            </a:r>
            <a:endParaRPr lang="en-US" sz="2000" b="0" strike="noStrike" spc="-1">
              <a:latin typeface="Arial"/>
            </a:endParaRPr>
          </a:p>
          <a:p>
            <a:pPr marL="432000" indent="-31824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Crowdfund campaign</a:t>
            </a:r>
            <a:endParaRPr lang="en-US" sz="2200" b="0" strike="noStrike" spc="-1">
              <a:latin typeface="Arial"/>
            </a:endParaRPr>
          </a:p>
          <a:p>
            <a:pPr marL="648000" lvl="2" indent="-210600">
              <a:lnSpc>
                <a:spcPct val="100000"/>
              </a:lnSpc>
              <a:spcBef>
                <a:spcPts val="1417"/>
              </a:spcBef>
              <a:buClr>
                <a:srgbClr val="000000"/>
              </a:buClr>
              <a:buSzPct val="45000"/>
              <a:buFont typeface="Wingdings"/>
              <a:buChar char=""/>
              <a:defRPr/>
            </a:pPr>
            <a:r>
              <a:rPr lang="en-US" sz="2200" b="0" strike="noStrike" spc="-1">
                <a:solidFill>
                  <a:srgbClr val="000000"/>
                </a:solidFill>
                <a:latin typeface="Arial"/>
                <a:ea typeface="DejaVu Sans"/>
              </a:rPr>
              <a:t>Exit as </a:t>
            </a:r>
            <a:r>
              <a:rPr lang="en-US" sz="2200" b="0" i="1" u="sng" strike="noStrike" spc="-1">
                <a:solidFill>
                  <a:srgbClr val="000000"/>
                </a:solidFill>
                <a:latin typeface="Arial"/>
                <a:ea typeface="DejaVu Sans"/>
              </a:rPr>
              <a:t>Not-for-profit</a:t>
            </a:r>
            <a:r>
              <a:rPr lang="en-US" sz="2200" b="0" strike="noStrike" spc="-1">
                <a:solidFill>
                  <a:srgbClr val="000000"/>
                </a:solidFill>
                <a:latin typeface="Arial"/>
                <a:ea typeface="DejaVu Sans"/>
              </a:rPr>
              <a:t> in order to make </a:t>
            </a:r>
            <a:r>
              <a:rPr lang="en-US" sz="2200" b="0" i="1" u="sng" strike="noStrike" spc="-1">
                <a:solidFill>
                  <a:srgbClr val="000000"/>
                </a:solidFill>
                <a:latin typeface="Arial"/>
                <a:ea typeface="DejaVu Sans"/>
              </a:rPr>
              <a:t>private and authenticated videos</a:t>
            </a:r>
            <a:r>
              <a:rPr lang="en-US" sz="2200" b="0" strike="noStrike" spc="-1">
                <a:solidFill>
                  <a:srgbClr val="000000"/>
                </a:solidFill>
                <a:latin typeface="Arial"/>
                <a:ea typeface="DejaVu Sans"/>
              </a:rPr>
              <a:t> a </a:t>
            </a:r>
            <a:r>
              <a:rPr lang="en-US" sz="2200" b="0" i="1" u="sng" strike="noStrike" spc="-1">
                <a:solidFill>
                  <a:srgbClr val="000000"/>
                </a:solidFill>
                <a:latin typeface="Arial"/>
                <a:ea typeface="DejaVu Sans"/>
              </a:rPr>
              <a:t>global public good</a:t>
            </a:r>
            <a:r>
              <a:rPr lang="en-US" sz="2200" b="0" strike="noStrike" spc="-1">
                <a:solidFill>
                  <a:srgbClr val="000000"/>
                </a:solidFill>
                <a:latin typeface="Arial"/>
                <a:ea typeface="DejaVu Sans"/>
              </a:rPr>
              <a:t> just like Wikipedia and Linux already are ...</a:t>
            </a:r>
            <a:endParaRPr lang="en-US" sz="2200" b="0" strike="noStrike" spc="-1">
              <a:latin typeface="Arial"/>
            </a:endParaRPr>
          </a:p>
        </p:txBody>
      </p:sp>
      <p:sp>
        <p:nvSpPr>
          <p:cNvPr id="5" name="CustomShape 2" hidden="0"/>
          <p:cNvSpPr/>
          <p:nvPr isPhoto="0" userDrawn="0"/>
        </p:nvSpPr>
        <p:spPr bwMode="auto">
          <a:xfrm>
            <a:off x="503640" y="301320"/>
            <a:ext cx="8198280" cy="739080"/>
          </a:xfrm>
          <a:prstGeom prst="rect">
            <a:avLst/>
          </a:prstGeom>
          <a:noFill/>
          <a:ln>
            <a:noFill/>
          </a:ln>
        </p:spPr>
        <p:style>
          <a:lnRef idx="0"/>
          <a:fillRef idx="0"/>
          <a:effectRef idx="0"/>
          <a:fontRef idx="minor"/>
        </p:style>
        <p:txBody>
          <a:bodyPr lIns="0" tIns="0" rIns="0" bIns="0" anchor="ctr">
            <a:noAutofit/>
          </a:bodyPr>
          <a:p>
            <a:pPr algn="ctr">
              <a:lnSpc>
                <a:spcPct val="100000"/>
              </a:lnSpc>
              <a:defRPr/>
            </a:pPr>
            <a:r>
              <a:rPr lang="en-US" sz="4400" b="0" strike="noStrike" spc="-1">
                <a:solidFill>
                  <a:srgbClr val="000000"/>
                </a:solidFill>
                <a:latin typeface="Arial"/>
                <a:ea typeface="DejaVu Sans"/>
              </a:rPr>
              <a:t>The Story</a:t>
            </a:r>
            <a:endParaRPr lang="en-US" sz="44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_rels/theme5.xml.rels><?xml version="1.0" encoding="UTF-8" standalone="yes"?><Relationships xmlns="http://schemas.openxmlformats.org/package/2006/relationships"></Relationships>
</file>

<file path=ppt/theme/_rels/theme6.xml.rels><?xml version="1.0" encoding="UTF-8" standalone="yes"?><Relationships xmlns="http://schemas.openxmlformats.org/package/2006/relationships"></Relationships>
</file>

<file path=ppt/theme/_rels/theme7.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5.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6.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7.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ONLYOFFICE/6.3.1.56</Application>
  <DocSecurity>0</DocSecurity>
  <PresentationFormat/>
  <Paragraphs>0</Paragraphs>
  <Slides>32</Slides>
  <Notes>32</Notes>
  <HiddenSlides>0</HiddenSlides>
  <MMClips>2</MMClips>
  <ScaleCrop>0</ScaleCrop>
  <HeadingPairs>
    <vt:vector size="4" baseType="variant">
      <vt:variant>
        <vt:lpstr>Theme</vt:lpstr>
      </vt:variant>
      <vt:variant>
        <vt:i4>6</vt:i4>
      </vt:variant>
      <vt:variant>
        <vt:lpstr>Slide Titles</vt:lpstr>
      </vt:variant>
      <vt:variant>
        <vt:i4>32</vt:i4>
      </vt:variant>
    </vt:vector>
  </HeadingPairs>
  <TitlesOfParts>
    <vt:vector size="38" baseType="lpstr">
      <vt:lpstr>Theme 1</vt:lpstr>
      <vt:lpstr>Theme 2</vt:lpstr>
      <vt:lpstr>Theme 3</vt:lpstr>
      <vt:lpstr>Theme 4</vt:lpstr>
      <vt:lpstr>Theme 5</vt:lpstr>
      <vt:lpstr>Theme 6</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Pencil</dc:title>
  <dc:subject/>
  <dc:creator/>
  <cp:keywords/>
  <dc:description/>
  <dc:identifier/>
  <dc:language>en-US</dc:language>
  <cp:lastModifiedBy/>
  <cp:revision>40</cp:revision>
  <dcterms:created xsi:type="dcterms:W3CDTF">2021-05-30T03:44:37Z</dcterms:created>
  <dcterms:modified xsi:type="dcterms:W3CDTF">2021-07-19T02:07:53Z</dcterms:modified>
  <cp:category/>
  <cp:contentStatus/>
  <cp:version/>
</cp:coreProperties>
</file>